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5"/>
  </p:notesMasterIdLst>
  <p:sldIdLst>
    <p:sldId id="261" r:id="rId5"/>
    <p:sldId id="283" r:id="rId6"/>
    <p:sldId id="284" r:id="rId7"/>
    <p:sldId id="285" r:id="rId8"/>
    <p:sldId id="286" r:id="rId9"/>
    <p:sldId id="279" r:id="rId10"/>
    <p:sldId id="280" r:id="rId11"/>
    <p:sldId id="281" r:id="rId12"/>
    <p:sldId id="272" r:id="rId13"/>
    <p:sldId id="264" r:id="rId14"/>
    <p:sldId id="265" r:id="rId15"/>
    <p:sldId id="273" r:id="rId16"/>
    <p:sldId id="274" r:id="rId17"/>
    <p:sldId id="275" r:id="rId18"/>
    <p:sldId id="276" r:id="rId19"/>
    <p:sldId id="277" r:id="rId20"/>
    <p:sldId id="288" r:id="rId21"/>
    <p:sldId id="282" r:id="rId22"/>
    <p:sldId id="287" r:id="rId23"/>
    <p:sldId id="26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jpeg>
</file>

<file path=ppt/media/image2.pn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11/21/2023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11/21/2023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11/21/2023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11/21/2023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11/21/2023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11/21/2023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11/21/2023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11/21/2023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11/21/2023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11/21/2023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11/21/2023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11/21/2023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11/21/2023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11/21/2023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11/21/2023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11/21/2023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11/21/2023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11/21/2023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11/21/2023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hyperlink" Target="https://riscv.org/specifications/"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30423"/>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6999" y="2142065"/>
            <a:ext cx="6918325" cy="1554165"/>
          </a:xfrm>
        </p:spPr>
        <p:txBody>
          <a:bodyPr>
            <a:normAutofit fontScale="90000"/>
          </a:bodyPr>
          <a:lstStyle/>
          <a:p>
            <a:pPr algn="ctr"/>
            <a:br>
              <a:rPr lang="en-US" dirty="0"/>
            </a:br>
            <a:br>
              <a:rPr lang="en-US" dirty="0"/>
            </a:br>
            <a:br>
              <a:rPr lang="en-US" dirty="0"/>
            </a:br>
            <a:br>
              <a:rPr lang="en-US" dirty="0"/>
            </a:br>
            <a:br>
              <a:rPr lang="en-US" dirty="0"/>
            </a:br>
            <a:br>
              <a:rPr lang="en-US" dirty="0"/>
            </a:br>
            <a:br>
              <a:rPr lang="en-US" dirty="0"/>
            </a:br>
            <a:endParaRPr lang="en-US" sz="3100" dirty="0"/>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2235200"/>
            <a:ext cx="6857999" cy="2319868"/>
          </a:xfrm>
        </p:spPr>
        <p:txBody>
          <a:bodyPr>
            <a:normAutofit/>
          </a:bodyPr>
          <a:lstStyle/>
          <a:p>
            <a:pPr algn="ctr"/>
            <a:r>
              <a:rPr lang="en-US" sz="3200" b="1" i="0" dirty="0">
                <a:solidFill>
                  <a:srgbClr val="ECECF1"/>
                </a:solidFill>
                <a:effectLst/>
                <a:latin typeface="Söhne"/>
              </a:rPr>
              <a:t>Understanding </a:t>
            </a:r>
            <a:r>
              <a:rPr lang="en-US" sz="3200" b="1" i="0" dirty="0" err="1">
                <a:solidFill>
                  <a:srgbClr val="ECECF1"/>
                </a:solidFill>
                <a:effectLst/>
                <a:latin typeface="Söhne"/>
              </a:rPr>
              <a:t>risc</a:t>
            </a:r>
            <a:r>
              <a:rPr lang="en-US" sz="3200" b="1" dirty="0">
                <a:solidFill>
                  <a:srgbClr val="ECECF1"/>
                </a:solidFill>
                <a:latin typeface="Söhne"/>
              </a:rPr>
              <a:t>-v</a:t>
            </a:r>
            <a:r>
              <a:rPr lang="en-US" sz="3200" b="1" i="0" dirty="0">
                <a:solidFill>
                  <a:srgbClr val="ECECF1"/>
                </a:solidFill>
                <a:effectLst/>
                <a:latin typeface="Söhne"/>
              </a:rPr>
              <a:t> Assembly:</a:t>
            </a:r>
          </a:p>
          <a:p>
            <a:pPr algn="ctr"/>
            <a:r>
              <a:rPr lang="en-US" sz="3200" b="1" i="0" dirty="0">
                <a:solidFill>
                  <a:srgbClr val="ECECF1"/>
                </a:solidFill>
                <a:effectLst/>
                <a:latin typeface="Söhne"/>
              </a:rPr>
              <a:t>longest </a:t>
            </a:r>
          </a:p>
          <a:p>
            <a:pPr algn="ctr"/>
            <a:r>
              <a:rPr lang="en-US" sz="3200" b="1" i="0" dirty="0">
                <a:solidFill>
                  <a:srgbClr val="ECECF1"/>
                </a:solidFill>
                <a:effectLst/>
                <a:latin typeface="Söhne"/>
              </a:rPr>
              <a:t>common subsequence </a:t>
            </a:r>
          </a:p>
        </p:txBody>
      </p:sp>
      <p:sp>
        <p:nvSpPr>
          <p:cNvPr id="8" name="TextBox 7">
            <a:extLst>
              <a:ext uri="{FF2B5EF4-FFF2-40B4-BE49-F238E27FC236}">
                <a16:creationId xmlns:a16="http://schemas.microsoft.com/office/drawing/2014/main" id="{EC8B816F-956C-5DC0-BEB0-3AA16FA63E55}"/>
              </a:ext>
            </a:extLst>
          </p:cNvPr>
          <p:cNvSpPr txBox="1"/>
          <p:nvPr/>
        </p:nvSpPr>
        <p:spPr>
          <a:xfrm>
            <a:off x="3969327" y="4724401"/>
            <a:ext cx="4253346" cy="1323439"/>
          </a:xfrm>
          <a:prstGeom prst="rect">
            <a:avLst/>
          </a:prstGeom>
          <a:solidFill>
            <a:schemeClr val="bg2">
              <a:lumMod val="75000"/>
            </a:schemeClr>
          </a:solidFill>
        </p:spPr>
        <p:txBody>
          <a:bodyPr wrap="square" rtlCol="0">
            <a:spAutoFit/>
          </a:bodyPr>
          <a:lstStyle/>
          <a:p>
            <a:r>
              <a:rPr lang="en-US" sz="4000" dirty="0"/>
              <a:t>AKASH RAVI BHAT </a:t>
            </a:r>
          </a:p>
          <a:p>
            <a:r>
              <a:rPr lang="en-US" sz="4000" dirty="0"/>
              <a:t>PES1UG21EC025</a:t>
            </a:r>
          </a:p>
        </p:txBody>
      </p:sp>
      <p:sp>
        <p:nvSpPr>
          <p:cNvPr id="12" name="Rectangle 11">
            <a:extLst>
              <a:ext uri="{FF2B5EF4-FFF2-40B4-BE49-F238E27FC236}">
                <a16:creationId xmlns:a16="http://schemas.microsoft.com/office/drawing/2014/main" id="{ED2812A5-6FBB-6B9C-D075-921ADA3FD109}"/>
              </a:ext>
            </a:extLst>
          </p:cNvPr>
          <p:cNvSpPr/>
          <p:nvPr/>
        </p:nvSpPr>
        <p:spPr>
          <a:xfrm>
            <a:off x="3629891" y="609600"/>
            <a:ext cx="4156364" cy="1302327"/>
          </a:xfrm>
          <a:prstGeom prst="rect">
            <a:avLst/>
          </a:prstGeom>
          <a:solidFill>
            <a:schemeClr val="bg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RISC-V ARCHITECTURE</a:t>
            </a:r>
            <a:br>
              <a:rPr lang="en-US" sz="1800" dirty="0"/>
            </a:br>
            <a:r>
              <a:rPr lang="en-US" sz="2400" dirty="0">
                <a:solidFill>
                  <a:srgbClr val="002060"/>
                </a:solidFill>
              </a:rPr>
              <a:t>UE21EC352A</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CD6F33-0E4B-DDDC-0161-9CCDFEB3824C}"/>
              </a:ext>
            </a:extLst>
          </p:cNvPr>
          <p:cNvSpPr txBox="1"/>
          <p:nvPr/>
        </p:nvSpPr>
        <p:spPr>
          <a:xfrm>
            <a:off x="1330036" y="0"/>
            <a:ext cx="9822874" cy="7694414"/>
          </a:xfrm>
          <a:prstGeom prst="rect">
            <a:avLst/>
          </a:prstGeom>
          <a:noFill/>
        </p:spPr>
        <p:txBody>
          <a:bodyPr wrap="square" rtlCol="0">
            <a:spAutoFit/>
          </a:bodyPr>
          <a:lstStyle/>
          <a:p>
            <a:r>
              <a:rPr lang="en-US" sz="2000" dirty="0">
                <a:solidFill>
                  <a:schemeClr val="bg1"/>
                </a:solidFill>
                <a:effectLst/>
              </a:rPr>
              <a:t>_start:</a:t>
            </a:r>
          </a:p>
          <a:p>
            <a:r>
              <a:rPr lang="en-US" sz="2000" dirty="0">
                <a:solidFill>
                  <a:schemeClr val="bg1"/>
                </a:solidFill>
              </a:rPr>
              <a:t>    </a:t>
            </a:r>
            <a:r>
              <a:rPr lang="en-US" sz="2000" dirty="0">
                <a:solidFill>
                  <a:schemeClr val="bg1"/>
                </a:solidFill>
                <a:effectLst/>
              </a:rPr>
              <a:t>la a0 </a:t>
            </a:r>
            <a:r>
              <a:rPr lang="en-US" sz="2000" dirty="0" err="1">
                <a:solidFill>
                  <a:schemeClr val="bg1"/>
                </a:solidFill>
                <a:effectLst/>
              </a:rPr>
              <a:t>SequenceA</a:t>
            </a:r>
            <a:endParaRPr lang="en-US" sz="2000" dirty="0">
              <a:solidFill>
                <a:schemeClr val="bg1"/>
              </a:solidFill>
              <a:effectLst/>
            </a:endParaRPr>
          </a:p>
          <a:p>
            <a:r>
              <a:rPr lang="en-US" sz="2000" dirty="0">
                <a:solidFill>
                  <a:schemeClr val="bg1"/>
                </a:solidFill>
                <a:effectLst/>
              </a:rPr>
              <a:t>    la a1 </a:t>
            </a:r>
            <a:r>
              <a:rPr lang="en-US" sz="2000" dirty="0" err="1">
                <a:solidFill>
                  <a:schemeClr val="bg1"/>
                </a:solidFill>
                <a:effectLst/>
              </a:rPr>
              <a:t>SequenceB</a:t>
            </a:r>
            <a:endParaRPr lang="en-US" sz="2000" dirty="0">
              <a:solidFill>
                <a:schemeClr val="bg1"/>
              </a:solidFill>
              <a:effectLst/>
            </a:endParaRPr>
          </a:p>
          <a:p>
            <a:r>
              <a:rPr lang="en-US" sz="2000" dirty="0">
                <a:solidFill>
                  <a:schemeClr val="bg1"/>
                </a:solidFill>
                <a:effectLst/>
              </a:rPr>
              <a:t>    </a:t>
            </a:r>
            <a:r>
              <a:rPr lang="en-US" sz="2000" dirty="0" err="1">
                <a:solidFill>
                  <a:schemeClr val="bg1"/>
                </a:solidFill>
                <a:effectLst/>
              </a:rPr>
              <a:t>lw</a:t>
            </a:r>
            <a:r>
              <a:rPr lang="en-US" sz="2000" dirty="0">
                <a:solidFill>
                  <a:schemeClr val="bg1"/>
                </a:solidFill>
                <a:effectLst/>
              </a:rPr>
              <a:t> a2 </a:t>
            </a:r>
            <a:r>
              <a:rPr lang="en-US" sz="2000" dirty="0" err="1">
                <a:solidFill>
                  <a:schemeClr val="bg1"/>
                </a:solidFill>
                <a:effectLst/>
              </a:rPr>
              <a:t>i</a:t>
            </a:r>
            <a:endParaRPr lang="en-US" sz="2000" dirty="0">
              <a:solidFill>
                <a:schemeClr val="bg1"/>
              </a:solidFill>
              <a:effectLst/>
            </a:endParaRPr>
          </a:p>
          <a:p>
            <a:r>
              <a:rPr lang="en-US" sz="2000" dirty="0">
                <a:solidFill>
                  <a:schemeClr val="bg1"/>
                </a:solidFill>
                <a:effectLst/>
              </a:rPr>
              <a:t>    </a:t>
            </a:r>
            <a:r>
              <a:rPr lang="en-US" sz="2000" dirty="0" err="1">
                <a:solidFill>
                  <a:schemeClr val="bg1"/>
                </a:solidFill>
                <a:effectLst/>
              </a:rPr>
              <a:t>lw</a:t>
            </a:r>
            <a:r>
              <a:rPr lang="en-US" sz="2000" dirty="0">
                <a:solidFill>
                  <a:schemeClr val="bg1"/>
                </a:solidFill>
                <a:effectLst/>
              </a:rPr>
              <a:t> a3 j </a:t>
            </a:r>
          </a:p>
          <a:p>
            <a:r>
              <a:rPr lang="en-US" sz="2000" dirty="0">
                <a:solidFill>
                  <a:schemeClr val="bg1"/>
                </a:solidFill>
                <a:effectLst/>
              </a:rPr>
              <a:t>    la a4 L</a:t>
            </a:r>
          </a:p>
          <a:p>
            <a:r>
              <a:rPr lang="en-US" sz="2000" dirty="0">
                <a:solidFill>
                  <a:schemeClr val="bg1"/>
                </a:solidFill>
                <a:effectLst/>
              </a:rPr>
              <a:t>    </a:t>
            </a:r>
            <a:r>
              <a:rPr lang="en-US" sz="2000" dirty="0" err="1">
                <a:solidFill>
                  <a:schemeClr val="bg1"/>
                </a:solidFill>
                <a:effectLst/>
              </a:rPr>
              <a:t>lw</a:t>
            </a:r>
            <a:r>
              <a:rPr lang="en-US" sz="2000" dirty="0">
                <a:solidFill>
                  <a:schemeClr val="bg1"/>
                </a:solidFill>
                <a:effectLst/>
              </a:rPr>
              <a:t> a5 </a:t>
            </a:r>
            <a:r>
              <a:rPr lang="en-US" sz="2000" dirty="0" err="1">
                <a:solidFill>
                  <a:schemeClr val="bg1"/>
                </a:solidFill>
                <a:effectLst/>
              </a:rPr>
              <a:t>SASize</a:t>
            </a:r>
            <a:endParaRPr lang="en-US" sz="2000" dirty="0">
              <a:solidFill>
                <a:schemeClr val="bg1"/>
              </a:solidFill>
              <a:effectLst/>
            </a:endParaRPr>
          </a:p>
          <a:p>
            <a:r>
              <a:rPr lang="en-US" sz="2000" dirty="0">
                <a:solidFill>
                  <a:schemeClr val="bg1"/>
                </a:solidFill>
                <a:effectLst/>
              </a:rPr>
              <a:t>    </a:t>
            </a:r>
            <a:r>
              <a:rPr lang="en-US" sz="2000" dirty="0" err="1">
                <a:solidFill>
                  <a:schemeClr val="bg1"/>
                </a:solidFill>
                <a:effectLst/>
              </a:rPr>
              <a:t>lw</a:t>
            </a:r>
            <a:r>
              <a:rPr lang="en-US" sz="2000" dirty="0">
                <a:solidFill>
                  <a:schemeClr val="bg1"/>
                </a:solidFill>
                <a:effectLst/>
              </a:rPr>
              <a:t> a6 </a:t>
            </a:r>
            <a:r>
              <a:rPr lang="en-US" sz="2000" dirty="0" err="1">
                <a:solidFill>
                  <a:schemeClr val="bg1"/>
                </a:solidFill>
                <a:effectLst/>
              </a:rPr>
              <a:t>SBSize</a:t>
            </a:r>
            <a:endParaRPr lang="en-US" sz="2000" dirty="0">
              <a:solidFill>
                <a:schemeClr val="bg1"/>
              </a:solidFill>
              <a:effectLst/>
            </a:endParaRPr>
          </a:p>
          <a:p>
            <a:r>
              <a:rPr lang="en-US" sz="2000" dirty="0">
                <a:solidFill>
                  <a:schemeClr val="bg1"/>
                </a:solidFill>
                <a:effectLst/>
              </a:rPr>
              <a:t>    </a:t>
            </a:r>
            <a:r>
              <a:rPr lang="en-US" sz="2000" dirty="0" err="1">
                <a:solidFill>
                  <a:schemeClr val="bg1"/>
                </a:solidFill>
                <a:effectLst/>
              </a:rPr>
              <a:t>jal</a:t>
            </a:r>
            <a:r>
              <a:rPr lang="en-US" sz="2000" dirty="0">
                <a:solidFill>
                  <a:schemeClr val="bg1"/>
                </a:solidFill>
                <a:effectLst/>
              </a:rPr>
              <a:t> lcs</a:t>
            </a:r>
          </a:p>
          <a:p>
            <a:r>
              <a:rPr lang="en-US" sz="2000" dirty="0">
                <a:solidFill>
                  <a:schemeClr val="bg1"/>
                </a:solidFill>
                <a:effectLst/>
              </a:rPr>
              <a:t>    #print str</a:t>
            </a:r>
          </a:p>
          <a:p>
            <a:r>
              <a:rPr lang="en-US" sz="2000" dirty="0">
                <a:solidFill>
                  <a:schemeClr val="bg1"/>
                </a:solidFill>
                <a:effectLst/>
              </a:rPr>
              <a:t>    la a0, str</a:t>
            </a:r>
          </a:p>
          <a:p>
            <a:r>
              <a:rPr lang="en-US" sz="2000" dirty="0">
                <a:solidFill>
                  <a:schemeClr val="bg1"/>
                </a:solidFill>
                <a:effectLst/>
              </a:rPr>
              <a:t>    li a7, 4</a:t>
            </a:r>
          </a:p>
          <a:p>
            <a:r>
              <a:rPr lang="en-US" sz="2000" dirty="0">
                <a:solidFill>
                  <a:schemeClr val="bg1"/>
                </a:solidFill>
                <a:effectLst/>
              </a:rPr>
              <a:t>    </a:t>
            </a:r>
            <a:r>
              <a:rPr lang="en-US" sz="2000" dirty="0" err="1">
                <a:solidFill>
                  <a:schemeClr val="bg1"/>
                </a:solidFill>
                <a:effectLst/>
              </a:rPr>
              <a:t>ecall</a:t>
            </a:r>
            <a:endParaRPr lang="en-US" sz="2000" dirty="0">
              <a:solidFill>
                <a:schemeClr val="bg1"/>
              </a:solidFill>
              <a:effectLst/>
            </a:endParaRPr>
          </a:p>
          <a:p>
            <a:r>
              <a:rPr lang="en-US" sz="2000" dirty="0">
                <a:solidFill>
                  <a:schemeClr val="bg1"/>
                </a:solidFill>
                <a:effectLst/>
              </a:rPr>
              <a:t>    #print a0</a:t>
            </a:r>
          </a:p>
          <a:p>
            <a:r>
              <a:rPr lang="en-US" sz="2000" dirty="0">
                <a:solidFill>
                  <a:schemeClr val="bg1"/>
                </a:solidFill>
                <a:effectLst/>
              </a:rPr>
              <a:t>    mv a0 t0</a:t>
            </a:r>
          </a:p>
          <a:p>
            <a:r>
              <a:rPr lang="en-US" sz="2000" dirty="0">
                <a:solidFill>
                  <a:schemeClr val="bg1"/>
                </a:solidFill>
                <a:effectLst/>
              </a:rPr>
              <a:t>    li a7 1</a:t>
            </a:r>
          </a:p>
          <a:p>
            <a:r>
              <a:rPr lang="en-US" sz="2000" dirty="0">
                <a:solidFill>
                  <a:schemeClr val="bg1"/>
                </a:solidFill>
                <a:effectLst/>
              </a:rPr>
              <a:t>    </a:t>
            </a:r>
            <a:r>
              <a:rPr lang="en-US" sz="2000" dirty="0" err="1">
                <a:solidFill>
                  <a:schemeClr val="bg1"/>
                </a:solidFill>
                <a:effectLst/>
              </a:rPr>
              <a:t>ecall</a:t>
            </a:r>
            <a:endParaRPr lang="en-US" sz="2000" dirty="0">
              <a:solidFill>
                <a:schemeClr val="bg1"/>
              </a:solidFill>
              <a:effectLst/>
            </a:endParaRPr>
          </a:p>
          <a:p>
            <a:r>
              <a:rPr lang="en-US" sz="2000" dirty="0">
                <a:solidFill>
                  <a:schemeClr val="bg1"/>
                </a:solidFill>
                <a:effectLst/>
              </a:rPr>
              <a:t>    #print \n</a:t>
            </a:r>
          </a:p>
          <a:p>
            <a:r>
              <a:rPr lang="en-US" sz="2000" dirty="0">
                <a:solidFill>
                  <a:schemeClr val="bg1"/>
                </a:solidFill>
                <a:effectLst/>
              </a:rPr>
              <a:t>    la a0, newline</a:t>
            </a:r>
          </a:p>
          <a:p>
            <a:r>
              <a:rPr lang="en-US" sz="2000" dirty="0">
                <a:solidFill>
                  <a:schemeClr val="bg1"/>
                </a:solidFill>
                <a:effectLst/>
              </a:rPr>
              <a:t>    li a7, 4</a:t>
            </a:r>
          </a:p>
          <a:p>
            <a:r>
              <a:rPr lang="en-US" sz="2000" dirty="0">
                <a:solidFill>
                  <a:schemeClr val="bg1"/>
                </a:solidFill>
                <a:effectLst/>
              </a:rPr>
              <a:t>    </a:t>
            </a:r>
            <a:r>
              <a:rPr lang="en-US" sz="2000" dirty="0" err="1">
                <a:solidFill>
                  <a:schemeClr val="bg1"/>
                </a:solidFill>
                <a:effectLst/>
              </a:rPr>
              <a:t>ecall</a:t>
            </a:r>
            <a:endParaRPr lang="en-US" sz="2000" dirty="0">
              <a:solidFill>
                <a:schemeClr val="bg1"/>
              </a:solidFill>
              <a:effectLst/>
            </a:endParaRPr>
          </a:p>
          <a:p>
            <a:r>
              <a:rPr lang="en-US" sz="2000" dirty="0">
                <a:solidFill>
                  <a:schemeClr val="bg1"/>
                </a:solidFill>
              </a:rPr>
              <a:t>   </a:t>
            </a:r>
            <a:r>
              <a:rPr lang="en-US" sz="2000" dirty="0">
                <a:solidFill>
                  <a:schemeClr val="bg1"/>
                </a:solidFill>
                <a:effectLst/>
              </a:rPr>
              <a:t> j end</a:t>
            </a:r>
          </a:p>
          <a:p>
            <a:r>
              <a:rPr lang="en-US" dirty="0">
                <a:effectLst/>
              </a:rPr>
              <a:t>    </a:t>
            </a:r>
          </a:p>
          <a:p>
            <a:br>
              <a:rPr lang="en-US" dirty="0">
                <a:effectLst/>
              </a:rPr>
            </a:br>
            <a:endParaRPr lang="en-US" dirty="0">
              <a:effectLst/>
            </a:endParaRPr>
          </a:p>
        </p:txBody>
      </p:sp>
    </p:spTree>
    <p:extLst>
      <p:ext uri="{BB962C8B-B14F-4D97-AF65-F5344CB8AC3E}">
        <p14:creationId xmlns:p14="http://schemas.microsoft.com/office/powerpoint/2010/main" val="4206094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A025BE-D12F-E648-E1E2-E2AB6BD01666}"/>
              </a:ext>
            </a:extLst>
          </p:cNvPr>
          <p:cNvSpPr txBox="1"/>
          <p:nvPr/>
        </p:nvSpPr>
        <p:spPr>
          <a:xfrm>
            <a:off x="1288473" y="235527"/>
            <a:ext cx="9850582" cy="6463308"/>
          </a:xfrm>
          <a:prstGeom prst="rect">
            <a:avLst/>
          </a:prstGeom>
          <a:noFill/>
        </p:spPr>
        <p:txBody>
          <a:bodyPr wrap="square" rtlCol="0">
            <a:spAutoFit/>
          </a:bodyPr>
          <a:lstStyle/>
          <a:p>
            <a:r>
              <a:rPr lang="en-US" dirty="0">
                <a:solidFill>
                  <a:schemeClr val="bg1"/>
                </a:solidFill>
              </a:rPr>
              <a:t>lcs:    </a:t>
            </a:r>
          </a:p>
          <a:p>
            <a:r>
              <a:rPr lang="en-US" dirty="0">
                <a:solidFill>
                  <a:schemeClr val="bg1"/>
                </a:solidFill>
              </a:rPr>
              <a:t>    </a:t>
            </a:r>
            <a:r>
              <a:rPr lang="en-US" dirty="0" err="1">
                <a:solidFill>
                  <a:schemeClr val="bg1"/>
                </a:solidFill>
              </a:rPr>
              <a:t>addi</a:t>
            </a:r>
            <a:r>
              <a:rPr lang="en-US" dirty="0">
                <a:solidFill>
                  <a:schemeClr val="bg1"/>
                </a:solidFill>
              </a:rPr>
              <a:t> </a:t>
            </a:r>
            <a:r>
              <a:rPr lang="en-US" dirty="0" err="1">
                <a:solidFill>
                  <a:schemeClr val="bg1"/>
                </a:solidFill>
              </a:rPr>
              <a:t>sp</a:t>
            </a:r>
            <a:r>
              <a:rPr lang="en-US" dirty="0">
                <a:solidFill>
                  <a:schemeClr val="bg1"/>
                </a:solidFill>
              </a:rPr>
              <a:t>, </a:t>
            </a:r>
            <a:r>
              <a:rPr lang="en-US" dirty="0" err="1">
                <a:solidFill>
                  <a:schemeClr val="bg1"/>
                </a:solidFill>
              </a:rPr>
              <a:t>sp</a:t>
            </a:r>
            <a:r>
              <a:rPr lang="en-US" dirty="0">
                <a:solidFill>
                  <a:schemeClr val="bg1"/>
                </a:solidFill>
              </a:rPr>
              <a:t>, -4</a:t>
            </a:r>
          </a:p>
          <a:p>
            <a:r>
              <a:rPr lang="en-US" dirty="0">
                <a:solidFill>
                  <a:schemeClr val="bg1"/>
                </a:solidFill>
              </a:rPr>
              <a:t>    </a:t>
            </a:r>
            <a:r>
              <a:rPr lang="en-US" dirty="0" err="1">
                <a:solidFill>
                  <a:schemeClr val="bg1"/>
                </a:solidFill>
              </a:rPr>
              <a:t>sw</a:t>
            </a:r>
            <a:r>
              <a:rPr lang="en-US" dirty="0">
                <a:solidFill>
                  <a:schemeClr val="bg1"/>
                </a:solidFill>
              </a:rPr>
              <a:t> </a:t>
            </a:r>
            <a:r>
              <a:rPr lang="en-US" dirty="0" err="1">
                <a:solidFill>
                  <a:schemeClr val="bg1"/>
                </a:solidFill>
              </a:rPr>
              <a:t>ra</a:t>
            </a:r>
            <a:r>
              <a:rPr lang="en-US" dirty="0">
                <a:solidFill>
                  <a:schemeClr val="bg1"/>
                </a:solidFill>
              </a:rPr>
              <a:t>, 0(</a:t>
            </a:r>
            <a:r>
              <a:rPr lang="en-US" dirty="0" err="1">
                <a:solidFill>
                  <a:schemeClr val="bg1"/>
                </a:solidFill>
              </a:rPr>
              <a:t>sp</a:t>
            </a:r>
            <a:r>
              <a:rPr lang="en-US" dirty="0">
                <a:solidFill>
                  <a:schemeClr val="bg1"/>
                </a:solidFill>
              </a:rPr>
              <a:t>) # return address</a:t>
            </a:r>
          </a:p>
          <a:p>
            <a:r>
              <a:rPr lang="en-US" dirty="0">
                <a:solidFill>
                  <a:schemeClr val="bg1"/>
                </a:solidFill>
              </a:rPr>
              <a:t>    </a:t>
            </a:r>
            <a:r>
              <a:rPr lang="en-US" dirty="0" err="1">
                <a:solidFill>
                  <a:schemeClr val="bg1"/>
                </a:solidFill>
              </a:rPr>
              <a:t>addi</a:t>
            </a:r>
            <a:r>
              <a:rPr lang="en-US" dirty="0">
                <a:solidFill>
                  <a:schemeClr val="bg1"/>
                </a:solidFill>
              </a:rPr>
              <a:t> a2 </a:t>
            </a:r>
            <a:r>
              <a:rPr lang="en-US" dirty="0" err="1">
                <a:solidFill>
                  <a:schemeClr val="bg1"/>
                </a:solidFill>
              </a:rPr>
              <a:t>a2</a:t>
            </a:r>
            <a:r>
              <a:rPr lang="en-US" dirty="0">
                <a:solidFill>
                  <a:schemeClr val="bg1"/>
                </a:solidFill>
              </a:rPr>
              <a:t> -1 #set </a:t>
            </a:r>
            <a:r>
              <a:rPr lang="en-US" dirty="0" err="1">
                <a:solidFill>
                  <a:schemeClr val="bg1"/>
                </a:solidFill>
              </a:rPr>
              <a:t>i</a:t>
            </a:r>
            <a:r>
              <a:rPr lang="en-US" dirty="0">
                <a:solidFill>
                  <a:schemeClr val="bg1"/>
                </a:solidFill>
              </a:rPr>
              <a:t>=-1 first</a:t>
            </a:r>
          </a:p>
          <a:p>
            <a:r>
              <a:rPr lang="en-US" dirty="0" err="1">
                <a:solidFill>
                  <a:schemeClr val="bg1"/>
                </a:solidFill>
              </a:rPr>
              <a:t>First_for</a:t>
            </a:r>
            <a:r>
              <a:rPr lang="en-US" dirty="0">
                <a:solidFill>
                  <a:schemeClr val="bg1"/>
                </a:solidFill>
              </a:rPr>
              <a:t>:</a:t>
            </a:r>
          </a:p>
          <a:p>
            <a:r>
              <a:rPr lang="en-US" dirty="0">
                <a:solidFill>
                  <a:schemeClr val="bg1"/>
                </a:solidFill>
              </a:rPr>
              <a:t>    </a:t>
            </a:r>
            <a:r>
              <a:rPr lang="en-US" dirty="0" err="1">
                <a:solidFill>
                  <a:schemeClr val="bg1"/>
                </a:solidFill>
              </a:rPr>
              <a:t>addi</a:t>
            </a:r>
            <a:r>
              <a:rPr lang="en-US" dirty="0">
                <a:solidFill>
                  <a:schemeClr val="bg1"/>
                </a:solidFill>
              </a:rPr>
              <a:t> a2 </a:t>
            </a:r>
            <a:r>
              <a:rPr lang="en-US" dirty="0" err="1">
                <a:solidFill>
                  <a:schemeClr val="bg1"/>
                </a:solidFill>
              </a:rPr>
              <a:t>a2</a:t>
            </a:r>
            <a:r>
              <a:rPr lang="en-US" dirty="0">
                <a:solidFill>
                  <a:schemeClr val="bg1"/>
                </a:solidFill>
              </a:rPr>
              <a:t> 1 #i=i+1</a:t>
            </a:r>
          </a:p>
          <a:p>
            <a:r>
              <a:rPr lang="en-US" dirty="0">
                <a:solidFill>
                  <a:schemeClr val="bg1"/>
                </a:solidFill>
              </a:rPr>
              <a:t>    </a:t>
            </a:r>
            <a:r>
              <a:rPr lang="en-US" dirty="0" err="1">
                <a:solidFill>
                  <a:schemeClr val="bg1"/>
                </a:solidFill>
              </a:rPr>
              <a:t>bgt</a:t>
            </a:r>
            <a:r>
              <a:rPr lang="en-US" dirty="0">
                <a:solidFill>
                  <a:schemeClr val="bg1"/>
                </a:solidFill>
              </a:rPr>
              <a:t> a2 a5 exit </a:t>
            </a:r>
          </a:p>
          <a:p>
            <a:r>
              <a:rPr lang="en-US" dirty="0">
                <a:solidFill>
                  <a:schemeClr val="bg1"/>
                </a:solidFill>
              </a:rPr>
              <a:t>    </a:t>
            </a:r>
            <a:r>
              <a:rPr lang="en-US" dirty="0" err="1">
                <a:solidFill>
                  <a:schemeClr val="bg1"/>
                </a:solidFill>
              </a:rPr>
              <a:t>addi</a:t>
            </a:r>
            <a:r>
              <a:rPr lang="en-US" dirty="0">
                <a:solidFill>
                  <a:schemeClr val="bg1"/>
                </a:solidFill>
              </a:rPr>
              <a:t> a3 x0 0 #set j=0</a:t>
            </a:r>
          </a:p>
          <a:p>
            <a:r>
              <a:rPr lang="en-US" dirty="0" err="1">
                <a:solidFill>
                  <a:schemeClr val="bg1"/>
                </a:solidFill>
              </a:rPr>
              <a:t>Second_for</a:t>
            </a:r>
            <a:r>
              <a:rPr lang="en-US" dirty="0">
                <a:solidFill>
                  <a:schemeClr val="bg1"/>
                </a:solidFill>
              </a:rPr>
              <a:t>:</a:t>
            </a:r>
          </a:p>
          <a:p>
            <a:r>
              <a:rPr lang="en-US" dirty="0">
                <a:solidFill>
                  <a:schemeClr val="bg1"/>
                </a:solidFill>
              </a:rPr>
              <a:t>    #jump to </a:t>
            </a:r>
            <a:r>
              <a:rPr lang="en-US" dirty="0" err="1">
                <a:solidFill>
                  <a:schemeClr val="bg1"/>
                </a:solidFill>
              </a:rPr>
              <a:t>First_for</a:t>
            </a:r>
            <a:r>
              <a:rPr lang="en-US" dirty="0">
                <a:solidFill>
                  <a:schemeClr val="bg1"/>
                </a:solidFill>
              </a:rPr>
              <a:t> if j &gt; </a:t>
            </a:r>
            <a:r>
              <a:rPr lang="en-US" dirty="0" err="1">
                <a:solidFill>
                  <a:schemeClr val="bg1"/>
                </a:solidFill>
              </a:rPr>
              <a:t>SBSize</a:t>
            </a:r>
            <a:endParaRPr lang="en-US" dirty="0">
              <a:solidFill>
                <a:schemeClr val="bg1"/>
              </a:solidFill>
            </a:endParaRPr>
          </a:p>
          <a:p>
            <a:r>
              <a:rPr lang="en-US" dirty="0">
                <a:solidFill>
                  <a:schemeClr val="bg1"/>
                </a:solidFill>
              </a:rPr>
              <a:t>    </a:t>
            </a:r>
            <a:r>
              <a:rPr lang="en-US" dirty="0" err="1">
                <a:solidFill>
                  <a:schemeClr val="bg1"/>
                </a:solidFill>
              </a:rPr>
              <a:t>bgt</a:t>
            </a:r>
            <a:r>
              <a:rPr lang="en-US" dirty="0">
                <a:solidFill>
                  <a:schemeClr val="bg1"/>
                </a:solidFill>
              </a:rPr>
              <a:t> a3 a6 </a:t>
            </a:r>
            <a:r>
              <a:rPr lang="en-US" dirty="0" err="1">
                <a:solidFill>
                  <a:schemeClr val="bg1"/>
                </a:solidFill>
              </a:rPr>
              <a:t>First_for</a:t>
            </a:r>
            <a:endParaRPr lang="en-US" dirty="0">
              <a:solidFill>
                <a:schemeClr val="bg1"/>
              </a:solidFill>
            </a:endParaRPr>
          </a:p>
          <a:p>
            <a:r>
              <a:rPr lang="en-US" dirty="0">
                <a:solidFill>
                  <a:schemeClr val="bg1"/>
                </a:solidFill>
              </a:rPr>
              <a:t>    #jump to condition one if </a:t>
            </a:r>
            <a:r>
              <a:rPr lang="en-US" dirty="0" err="1">
                <a:solidFill>
                  <a:schemeClr val="bg1"/>
                </a:solidFill>
              </a:rPr>
              <a:t>i</a:t>
            </a:r>
            <a:r>
              <a:rPr lang="en-US" dirty="0">
                <a:solidFill>
                  <a:schemeClr val="bg1"/>
                </a:solidFill>
              </a:rPr>
              <a:t>=0 ||  j=0</a:t>
            </a:r>
          </a:p>
          <a:p>
            <a:r>
              <a:rPr lang="en-US" dirty="0">
                <a:solidFill>
                  <a:schemeClr val="bg1"/>
                </a:solidFill>
              </a:rPr>
              <a:t>    </a:t>
            </a:r>
            <a:r>
              <a:rPr lang="en-US" dirty="0" err="1">
                <a:solidFill>
                  <a:schemeClr val="bg1"/>
                </a:solidFill>
              </a:rPr>
              <a:t>beq</a:t>
            </a:r>
            <a:r>
              <a:rPr lang="en-US" dirty="0">
                <a:solidFill>
                  <a:schemeClr val="bg1"/>
                </a:solidFill>
              </a:rPr>
              <a:t> a2 zero condition1</a:t>
            </a:r>
          </a:p>
          <a:p>
            <a:r>
              <a:rPr lang="en-US" dirty="0">
                <a:solidFill>
                  <a:schemeClr val="bg1"/>
                </a:solidFill>
              </a:rPr>
              <a:t>    </a:t>
            </a:r>
            <a:r>
              <a:rPr lang="en-US" dirty="0" err="1">
                <a:solidFill>
                  <a:schemeClr val="bg1"/>
                </a:solidFill>
              </a:rPr>
              <a:t>bne</a:t>
            </a:r>
            <a:r>
              <a:rPr lang="en-US" dirty="0">
                <a:solidFill>
                  <a:schemeClr val="bg1"/>
                </a:solidFill>
              </a:rPr>
              <a:t> a3 zero condition2 </a:t>
            </a:r>
          </a:p>
          <a:p>
            <a:r>
              <a:rPr lang="en-US" dirty="0">
                <a:solidFill>
                  <a:schemeClr val="bg1"/>
                </a:solidFill>
              </a:rPr>
              <a:t>condition1:</a:t>
            </a:r>
          </a:p>
          <a:p>
            <a:r>
              <a:rPr lang="en-US" dirty="0">
                <a:solidFill>
                  <a:schemeClr val="bg1"/>
                </a:solidFill>
              </a:rPr>
              <a:t>    </a:t>
            </a:r>
            <a:r>
              <a:rPr lang="en-US" dirty="0" err="1">
                <a:solidFill>
                  <a:schemeClr val="bg1"/>
                </a:solidFill>
              </a:rPr>
              <a:t>addi</a:t>
            </a:r>
            <a:r>
              <a:rPr lang="en-US" dirty="0">
                <a:solidFill>
                  <a:schemeClr val="bg1"/>
                </a:solidFill>
              </a:rPr>
              <a:t> t0 a6 1</a:t>
            </a:r>
          </a:p>
          <a:p>
            <a:r>
              <a:rPr lang="en-US" dirty="0">
                <a:solidFill>
                  <a:schemeClr val="bg1"/>
                </a:solidFill>
              </a:rPr>
              <a:t>    </a:t>
            </a:r>
            <a:r>
              <a:rPr lang="en-US" dirty="0" err="1">
                <a:solidFill>
                  <a:schemeClr val="bg1"/>
                </a:solidFill>
              </a:rPr>
              <a:t>mul</a:t>
            </a:r>
            <a:r>
              <a:rPr lang="en-US" dirty="0">
                <a:solidFill>
                  <a:schemeClr val="bg1"/>
                </a:solidFill>
              </a:rPr>
              <a:t> t0 </a:t>
            </a:r>
            <a:r>
              <a:rPr lang="en-US" dirty="0" err="1">
                <a:solidFill>
                  <a:schemeClr val="bg1"/>
                </a:solidFill>
              </a:rPr>
              <a:t>t0</a:t>
            </a:r>
            <a:r>
              <a:rPr lang="en-US" dirty="0">
                <a:solidFill>
                  <a:schemeClr val="bg1"/>
                </a:solidFill>
              </a:rPr>
              <a:t> a2 #t0=(SBSize+1)*i</a:t>
            </a:r>
          </a:p>
          <a:p>
            <a:r>
              <a:rPr lang="en-US" dirty="0">
                <a:solidFill>
                  <a:schemeClr val="bg1"/>
                </a:solidFill>
              </a:rPr>
              <a:t>    add t1 t0 a3 #t1=(SBSize+1)*i+j</a:t>
            </a:r>
          </a:p>
          <a:p>
            <a:r>
              <a:rPr lang="en-US" dirty="0">
                <a:solidFill>
                  <a:schemeClr val="bg1"/>
                </a:solidFill>
              </a:rPr>
              <a:t>    </a:t>
            </a:r>
            <a:r>
              <a:rPr lang="en-US" dirty="0" err="1">
                <a:solidFill>
                  <a:schemeClr val="bg1"/>
                </a:solidFill>
              </a:rPr>
              <a:t>slli</a:t>
            </a:r>
            <a:r>
              <a:rPr lang="en-US" dirty="0">
                <a:solidFill>
                  <a:schemeClr val="bg1"/>
                </a:solidFill>
              </a:rPr>
              <a:t> t1 </a:t>
            </a:r>
            <a:r>
              <a:rPr lang="en-US" dirty="0" err="1">
                <a:solidFill>
                  <a:schemeClr val="bg1"/>
                </a:solidFill>
              </a:rPr>
              <a:t>t1</a:t>
            </a:r>
            <a:r>
              <a:rPr lang="en-US" dirty="0">
                <a:solidFill>
                  <a:schemeClr val="bg1"/>
                </a:solidFill>
              </a:rPr>
              <a:t> 2 #t1=((SBSize+1)*i+j)*4 RAW Hazard</a:t>
            </a:r>
          </a:p>
          <a:p>
            <a:r>
              <a:rPr lang="en-US" dirty="0">
                <a:solidFill>
                  <a:schemeClr val="bg1"/>
                </a:solidFill>
              </a:rPr>
              <a:t>    add t1 a4 t1 #t1=((SBSize+1)*i+j)*4+a4</a:t>
            </a:r>
          </a:p>
          <a:p>
            <a:r>
              <a:rPr lang="en-US" dirty="0">
                <a:solidFill>
                  <a:schemeClr val="bg1"/>
                </a:solidFill>
              </a:rPr>
              <a:t>    </a:t>
            </a:r>
            <a:r>
              <a:rPr lang="en-US" dirty="0" err="1">
                <a:solidFill>
                  <a:schemeClr val="bg1"/>
                </a:solidFill>
              </a:rPr>
              <a:t>sw</a:t>
            </a:r>
            <a:r>
              <a:rPr lang="en-US" dirty="0">
                <a:solidFill>
                  <a:schemeClr val="bg1"/>
                </a:solidFill>
              </a:rPr>
              <a:t> x0 0(t1) #L[i][j]=0</a:t>
            </a:r>
          </a:p>
          <a:p>
            <a:r>
              <a:rPr lang="en-US" dirty="0">
                <a:solidFill>
                  <a:schemeClr val="bg1"/>
                </a:solidFill>
              </a:rPr>
              <a:t>    </a:t>
            </a:r>
            <a:r>
              <a:rPr lang="en-US" dirty="0" err="1">
                <a:solidFill>
                  <a:schemeClr val="bg1"/>
                </a:solidFill>
              </a:rPr>
              <a:t>addi</a:t>
            </a:r>
            <a:r>
              <a:rPr lang="en-US" dirty="0">
                <a:solidFill>
                  <a:schemeClr val="bg1"/>
                </a:solidFill>
              </a:rPr>
              <a:t> a3 </a:t>
            </a:r>
            <a:r>
              <a:rPr lang="en-US" dirty="0" err="1">
                <a:solidFill>
                  <a:schemeClr val="bg1"/>
                </a:solidFill>
              </a:rPr>
              <a:t>a3</a:t>
            </a:r>
            <a:r>
              <a:rPr lang="en-US" dirty="0">
                <a:solidFill>
                  <a:schemeClr val="bg1"/>
                </a:solidFill>
              </a:rPr>
              <a:t> 1 #j=j+1</a:t>
            </a:r>
          </a:p>
          <a:p>
            <a:r>
              <a:rPr lang="en-US" dirty="0">
                <a:solidFill>
                  <a:schemeClr val="bg1"/>
                </a:solidFill>
              </a:rPr>
              <a:t>    </a:t>
            </a:r>
            <a:r>
              <a:rPr lang="en-US" dirty="0" err="1">
                <a:solidFill>
                  <a:schemeClr val="bg1"/>
                </a:solidFill>
              </a:rPr>
              <a:t>beq</a:t>
            </a:r>
            <a:r>
              <a:rPr lang="en-US" dirty="0">
                <a:solidFill>
                  <a:schemeClr val="bg1"/>
                </a:solidFill>
              </a:rPr>
              <a:t> x0 </a:t>
            </a:r>
            <a:r>
              <a:rPr lang="en-US" dirty="0" err="1">
                <a:solidFill>
                  <a:schemeClr val="bg1"/>
                </a:solidFill>
              </a:rPr>
              <a:t>x0</a:t>
            </a:r>
            <a:r>
              <a:rPr lang="en-US" dirty="0">
                <a:solidFill>
                  <a:schemeClr val="bg1"/>
                </a:solidFill>
              </a:rPr>
              <a:t> </a:t>
            </a:r>
            <a:r>
              <a:rPr lang="en-US" dirty="0" err="1">
                <a:solidFill>
                  <a:schemeClr val="bg1"/>
                </a:solidFill>
              </a:rPr>
              <a:t>Second_for</a:t>
            </a:r>
            <a:endParaRPr lang="en-US" dirty="0">
              <a:solidFill>
                <a:schemeClr val="bg1"/>
              </a:solidFill>
            </a:endParaRPr>
          </a:p>
        </p:txBody>
      </p:sp>
    </p:spTree>
    <p:extLst>
      <p:ext uri="{BB962C8B-B14F-4D97-AF65-F5344CB8AC3E}">
        <p14:creationId xmlns:p14="http://schemas.microsoft.com/office/powerpoint/2010/main" val="5856314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D269BD-1B3D-DA07-E41A-42F3835EAB0C}"/>
              </a:ext>
            </a:extLst>
          </p:cNvPr>
          <p:cNvSpPr txBox="1"/>
          <p:nvPr/>
        </p:nvSpPr>
        <p:spPr>
          <a:xfrm>
            <a:off x="1177637" y="0"/>
            <a:ext cx="10002982" cy="7017306"/>
          </a:xfrm>
          <a:prstGeom prst="rect">
            <a:avLst/>
          </a:prstGeom>
          <a:noFill/>
        </p:spPr>
        <p:txBody>
          <a:bodyPr wrap="square" rtlCol="0">
            <a:spAutoFit/>
          </a:bodyPr>
          <a:lstStyle/>
          <a:p>
            <a:r>
              <a:rPr lang="en-US" dirty="0">
                <a:solidFill>
                  <a:schemeClr val="bg1"/>
                </a:solidFill>
              </a:rPr>
              <a:t>condition2:</a:t>
            </a:r>
          </a:p>
          <a:p>
            <a:r>
              <a:rPr lang="en-US" dirty="0">
                <a:solidFill>
                  <a:schemeClr val="bg1"/>
                </a:solidFill>
              </a:rPr>
              <a:t>    </a:t>
            </a:r>
            <a:r>
              <a:rPr lang="en-US" dirty="0" err="1">
                <a:solidFill>
                  <a:schemeClr val="bg1"/>
                </a:solidFill>
              </a:rPr>
              <a:t>addi</a:t>
            </a:r>
            <a:r>
              <a:rPr lang="en-US" dirty="0">
                <a:solidFill>
                  <a:schemeClr val="bg1"/>
                </a:solidFill>
              </a:rPr>
              <a:t> t2 a2 -1 #t2=i-1</a:t>
            </a:r>
          </a:p>
          <a:p>
            <a:r>
              <a:rPr lang="en-US" dirty="0">
                <a:solidFill>
                  <a:schemeClr val="bg1"/>
                </a:solidFill>
              </a:rPr>
              <a:t>    </a:t>
            </a:r>
            <a:r>
              <a:rPr lang="en-US" dirty="0" err="1">
                <a:solidFill>
                  <a:schemeClr val="bg1"/>
                </a:solidFill>
              </a:rPr>
              <a:t>addi</a:t>
            </a:r>
            <a:r>
              <a:rPr lang="en-US" dirty="0">
                <a:solidFill>
                  <a:schemeClr val="bg1"/>
                </a:solidFill>
              </a:rPr>
              <a:t> t3 a3 -1 #t3=j-1</a:t>
            </a:r>
          </a:p>
          <a:p>
            <a:r>
              <a:rPr lang="en-US" dirty="0">
                <a:solidFill>
                  <a:schemeClr val="bg1"/>
                </a:solidFill>
              </a:rPr>
              <a:t>    add t0 a0 t2 #t0=SequenceA+i-1</a:t>
            </a:r>
          </a:p>
          <a:p>
            <a:r>
              <a:rPr lang="en-US" dirty="0">
                <a:solidFill>
                  <a:schemeClr val="bg1"/>
                </a:solidFill>
              </a:rPr>
              <a:t>    add t1 a1 t3 #t1=SequenceB+j-1</a:t>
            </a:r>
          </a:p>
          <a:p>
            <a:r>
              <a:rPr lang="en-US" dirty="0">
                <a:solidFill>
                  <a:schemeClr val="bg1"/>
                </a:solidFill>
              </a:rPr>
              <a:t>    </a:t>
            </a:r>
            <a:r>
              <a:rPr lang="en-US" dirty="0" err="1">
                <a:solidFill>
                  <a:schemeClr val="bg1"/>
                </a:solidFill>
              </a:rPr>
              <a:t>lb</a:t>
            </a:r>
            <a:r>
              <a:rPr lang="en-US" dirty="0">
                <a:solidFill>
                  <a:schemeClr val="bg1"/>
                </a:solidFill>
              </a:rPr>
              <a:t> t0 0(t0) #t0=SequenceA[i-1]</a:t>
            </a:r>
          </a:p>
          <a:p>
            <a:r>
              <a:rPr lang="en-US" dirty="0">
                <a:solidFill>
                  <a:schemeClr val="bg1"/>
                </a:solidFill>
              </a:rPr>
              <a:t>    </a:t>
            </a:r>
            <a:r>
              <a:rPr lang="en-US" dirty="0" err="1">
                <a:solidFill>
                  <a:schemeClr val="bg1"/>
                </a:solidFill>
              </a:rPr>
              <a:t>lb</a:t>
            </a:r>
            <a:r>
              <a:rPr lang="en-US" dirty="0">
                <a:solidFill>
                  <a:schemeClr val="bg1"/>
                </a:solidFill>
              </a:rPr>
              <a:t> t1 0(t1) #t1=SequenceB[j-1]</a:t>
            </a:r>
          </a:p>
          <a:p>
            <a:r>
              <a:rPr lang="en-US" dirty="0">
                <a:solidFill>
                  <a:schemeClr val="bg1"/>
                </a:solidFill>
              </a:rPr>
              <a:t>    </a:t>
            </a:r>
            <a:r>
              <a:rPr lang="en-US" dirty="0" err="1">
                <a:solidFill>
                  <a:schemeClr val="bg1"/>
                </a:solidFill>
              </a:rPr>
              <a:t>bne</a:t>
            </a:r>
            <a:r>
              <a:rPr lang="en-US" dirty="0">
                <a:solidFill>
                  <a:schemeClr val="bg1"/>
                </a:solidFill>
              </a:rPr>
              <a:t> t0 t1 condition3 </a:t>
            </a:r>
          </a:p>
          <a:p>
            <a:r>
              <a:rPr lang="en-US" dirty="0">
                <a:solidFill>
                  <a:schemeClr val="bg1"/>
                </a:solidFill>
              </a:rPr>
              <a:t>  </a:t>
            </a:r>
          </a:p>
          <a:p>
            <a:r>
              <a:rPr lang="en-US" dirty="0">
                <a:solidFill>
                  <a:schemeClr val="bg1"/>
                </a:solidFill>
              </a:rPr>
              <a:t>    </a:t>
            </a:r>
            <a:r>
              <a:rPr lang="en-US" dirty="0" err="1">
                <a:solidFill>
                  <a:schemeClr val="bg1"/>
                </a:solidFill>
              </a:rPr>
              <a:t>addi</a:t>
            </a:r>
            <a:r>
              <a:rPr lang="en-US" dirty="0">
                <a:solidFill>
                  <a:schemeClr val="bg1"/>
                </a:solidFill>
              </a:rPr>
              <a:t> t0 a6 1</a:t>
            </a:r>
          </a:p>
          <a:p>
            <a:r>
              <a:rPr lang="en-US" dirty="0">
                <a:solidFill>
                  <a:schemeClr val="bg1"/>
                </a:solidFill>
              </a:rPr>
              <a:t>    </a:t>
            </a:r>
            <a:r>
              <a:rPr lang="en-US" dirty="0" err="1">
                <a:solidFill>
                  <a:schemeClr val="bg1"/>
                </a:solidFill>
              </a:rPr>
              <a:t>mul</a:t>
            </a:r>
            <a:r>
              <a:rPr lang="en-US" dirty="0">
                <a:solidFill>
                  <a:schemeClr val="bg1"/>
                </a:solidFill>
              </a:rPr>
              <a:t> t0 </a:t>
            </a:r>
            <a:r>
              <a:rPr lang="en-US" dirty="0" err="1">
                <a:solidFill>
                  <a:schemeClr val="bg1"/>
                </a:solidFill>
              </a:rPr>
              <a:t>t0</a:t>
            </a:r>
            <a:r>
              <a:rPr lang="en-US" dirty="0">
                <a:solidFill>
                  <a:schemeClr val="bg1"/>
                </a:solidFill>
              </a:rPr>
              <a:t> a2 #t0=(SBSize+1)*i</a:t>
            </a:r>
          </a:p>
          <a:p>
            <a:r>
              <a:rPr lang="en-US" dirty="0">
                <a:solidFill>
                  <a:schemeClr val="bg1"/>
                </a:solidFill>
              </a:rPr>
              <a:t>    add t1 t0 a3 #t1=(SBSize+1)*i+j</a:t>
            </a:r>
          </a:p>
          <a:p>
            <a:r>
              <a:rPr lang="en-US" dirty="0">
                <a:solidFill>
                  <a:schemeClr val="bg1"/>
                </a:solidFill>
              </a:rPr>
              <a:t>    </a:t>
            </a:r>
            <a:r>
              <a:rPr lang="en-US" dirty="0" err="1">
                <a:solidFill>
                  <a:schemeClr val="bg1"/>
                </a:solidFill>
              </a:rPr>
              <a:t>slli</a:t>
            </a:r>
            <a:r>
              <a:rPr lang="en-US" dirty="0">
                <a:solidFill>
                  <a:schemeClr val="bg1"/>
                </a:solidFill>
              </a:rPr>
              <a:t> t1 </a:t>
            </a:r>
            <a:r>
              <a:rPr lang="en-US" dirty="0" err="1">
                <a:solidFill>
                  <a:schemeClr val="bg1"/>
                </a:solidFill>
              </a:rPr>
              <a:t>t1</a:t>
            </a:r>
            <a:r>
              <a:rPr lang="en-US" dirty="0">
                <a:solidFill>
                  <a:schemeClr val="bg1"/>
                </a:solidFill>
              </a:rPr>
              <a:t> 2 #t1=((SBSize+1)*i+j)*4 RAW Hazard</a:t>
            </a:r>
          </a:p>
          <a:p>
            <a:r>
              <a:rPr lang="en-US" dirty="0">
                <a:solidFill>
                  <a:schemeClr val="bg1"/>
                </a:solidFill>
              </a:rPr>
              <a:t>    add t1 a4 t1 #t1=[(SBSize+1)*i+j]*4+a4</a:t>
            </a:r>
          </a:p>
          <a:p>
            <a:r>
              <a:rPr lang="en-US" dirty="0">
                <a:solidFill>
                  <a:schemeClr val="bg1"/>
                </a:solidFill>
              </a:rPr>
              <a:t>  </a:t>
            </a:r>
          </a:p>
          <a:p>
            <a:r>
              <a:rPr lang="en-US" dirty="0">
                <a:solidFill>
                  <a:schemeClr val="bg1"/>
                </a:solidFill>
              </a:rPr>
              <a:t>    </a:t>
            </a:r>
            <a:r>
              <a:rPr lang="en-US" dirty="0" err="1">
                <a:solidFill>
                  <a:schemeClr val="bg1"/>
                </a:solidFill>
              </a:rPr>
              <a:t>addi</a:t>
            </a:r>
            <a:r>
              <a:rPr lang="en-US" dirty="0">
                <a:solidFill>
                  <a:schemeClr val="bg1"/>
                </a:solidFill>
              </a:rPr>
              <a:t> t0 a6 1</a:t>
            </a:r>
          </a:p>
          <a:p>
            <a:r>
              <a:rPr lang="en-US" dirty="0">
                <a:solidFill>
                  <a:schemeClr val="bg1"/>
                </a:solidFill>
              </a:rPr>
              <a:t>    </a:t>
            </a:r>
            <a:r>
              <a:rPr lang="en-US" dirty="0" err="1">
                <a:solidFill>
                  <a:schemeClr val="bg1"/>
                </a:solidFill>
              </a:rPr>
              <a:t>mul</a:t>
            </a:r>
            <a:r>
              <a:rPr lang="en-US" dirty="0">
                <a:solidFill>
                  <a:schemeClr val="bg1"/>
                </a:solidFill>
              </a:rPr>
              <a:t> t2 t0 t2 #t2=(SBSize+1)*(i-1)</a:t>
            </a:r>
          </a:p>
          <a:p>
            <a:r>
              <a:rPr lang="en-US" dirty="0">
                <a:solidFill>
                  <a:schemeClr val="bg1"/>
                </a:solidFill>
              </a:rPr>
              <a:t>    add t3 t2 t3 #t3-[(SBSize+1)*(i-1)+(j-1)]</a:t>
            </a:r>
          </a:p>
          <a:p>
            <a:r>
              <a:rPr lang="en-US" dirty="0">
                <a:solidFill>
                  <a:schemeClr val="bg1"/>
                </a:solidFill>
              </a:rPr>
              <a:t>    </a:t>
            </a:r>
            <a:r>
              <a:rPr lang="en-US" dirty="0" err="1">
                <a:solidFill>
                  <a:schemeClr val="bg1"/>
                </a:solidFill>
              </a:rPr>
              <a:t>slli</a:t>
            </a:r>
            <a:r>
              <a:rPr lang="en-US" dirty="0">
                <a:solidFill>
                  <a:schemeClr val="bg1"/>
                </a:solidFill>
              </a:rPr>
              <a:t> t3 </a:t>
            </a:r>
            <a:r>
              <a:rPr lang="en-US" dirty="0" err="1">
                <a:solidFill>
                  <a:schemeClr val="bg1"/>
                </a:solidFill>
              </a:rPr>
              <a:t>t3</a:t>
            </a:r>
            <a:r>
              <a:rPr lang="en-US" dirty="0">
                <a:solidFill>
                  <a:schemeClr val="bg1"/>
                </a:solidFill>
              </a:rPr>
              <a:t> 2 #t3=[(SBSize+1)*(i-1)+(j-1)]*4  RAW Hazard</a:t>
            </a:r>
          </a:p>
          <a:p>
            <a:r>
              <a:rPr lang="en-US" dirty="0">
                <a:solidFill>
                  <a:schemeClr val="bg1"/>
                </a:solidFill>
              </a:rPr>
              <a:t>    add t3 a4 t3 #t3=[(SBSize+1)*(i-1)+(j-1)]*4+a4 </a:t>
            </a:r>
          </a:p>
          <a:p>
            <a:r>
              <a:rPr lang="en-US" dirty="0">
                <a:solidFill>
                  <a:schemeClr val="bg1"/>
                </a:solidFill>
              </a:rPr>
              <a:t>    </a:t>
            </a:r>
            <a:r>
              <a:rPr lang="en-US" dirty="0" err="1">
                <a:solidFill>
                  <a:schemeClr val="bg1"/>
                </a:solidFill>
              </a:rPr>
              <a:t>lw</a:t>
            </a:r>
            <a:r>
              <a:rPr lang="en-US" dirty="0">
                <a:solidFill>
                  <a:schemeClr val="bg1"/>
                </a:solidFill>
              </a:rPr>
              <a:t> t3 0(t3) #t3=L[i-1][j-1]</a:t>
            </a:r>
          </a:p>
          <a:p>
            <a:r>
              <a:rPr lang="en-US" dirty="0">
                <a:solidFill>
                  <a:schemeClr val="bg1"/>
                </a:solidFill>
              </a:rPr>
              <a:t>    </a:t>
            </a:r>
            <a:r>
              <a:rPr lang="en-US" dirty="0" err="1">
                <a:solidFill>
                  <a:schemeClr val="bg1"/>
                </a:solidFill>
              </a:rPr>
              <a:t>addi</a:t>
            </a:r>
            <a:r>
              <a:rPr lang="en-US" dirty="0">
                <a:solidFill>
                  <a:schemeClr val="bg1"/>
                </a:solidFill>
              </a:rPr>
              <a:t> t3 </a:t>
            </a:r>
            <a:r>
              <a:rPr lang="en-US" dirty="0" err="1">
                <a:solidFill>
                  <a:schemeClr val="bg1"/>
                </a:solidFill>
              </a:rPr>
              <a:t>t3</a:t>
            </a:r>
            <a:r>
              <a:rPr lang="en-US" dirty="0">
                <a:solidFill>
                  <a:schemeClr val="bg1"/>
                </a:solidFill>
              </a:rPr>
              <a:t> 1 #t3=t3+1</a:t>
            </a:r>
          </a:p>
          <a:p>
            <a:r>
              <a:rPr lang="en-US" dirty="0">
                <a:solidFill>
                  <a:schemeClr val="bg1"/>
                </a:solidFill>
              </a:rPr>
              <a:t>    </a:t>
            </a:r>
            <a:r>
              <a:rPr lang="en-US" dirty="0" err="1">
                <a:solidFill>
                  <a:schemeClr val="bg1"/>
                </a:solidFill>
              </a:rPr>
              <a:t>sw</a:t>
            </a:r>
            <a:r>
              <a:rPr lang="en-US" dirty="0">
                <a:solidFill>
                  <a:schemeClr val="bg1"/>
                </a:solidFill>
              </a:rPr>
              <a:t> t3 0(t1) #L[i][j]=L[i-1][j-1]+1</a:t>
            </a:r>
          </a:p>
          <a:p>
            <a:r>
              <a:rPr lang="en-US" dirty="0"/>
              <a:t>    </a:t>
            </a:r>
          </a:p>
          <a:p>
            <a:endParaRPr lang="en-US" dirty="0"/>
          </a:p>
        </p:txBody>
      </p:sp>
    </p:spTree>
    <p:extLst>
      <p:ext uri="{BB962C8B-B14F-4D97-AF65-F5344CB8AC3E}">
        <p14:creationId xmlns:p14="http://schemas.microsoft.com/office/powerpoint/2010/main" val="8422740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D0EAA55-248E-6027-3665-9DF934363DC7}"/>
              </a:ext>
            </a:extLst>
          </p:cNvPr>
          <p:cNvSpPr txBox="1"/>
          <p:nvPr/>
        </p:nvSpPr>
        <p:spPr>
          <a:xfrm>
            <a:off x="1427018" y="138545"/>
            <a:ext cx="9822873" cy="6740307"/>
          </a:xfrm>
          <a:prstGeom prst="rect">
            <a:avLst/>
          </a:prstGeom>
          <a:noFill/>
        </p:spPr>
        <p:txBody>
          <a:bodyPr wrap="square" rtlCol="0">
            <a:spAutoFit/>
          </a:bodyPr>
          <a:lstStyle/>
          <a:p>
            <a:r>
              <a:rPr lang="en-US" dirty="0">
                <a:solidFill>
                  <a:schemeClr val="bg1"/>
                </a:solidFill>
              </a:rPr>
              <a:t> </a:t>
            </a:r>
            <a:r>
              <a:rPr lang="en-US" dirty="0" err="1">
                <a:solidFill>
                  <a:schemeClr val="bg1"/>
                </a:solidFill>
              </a:rPr>
              <a:t>addi</a:t>
            </a:r>
            <a:r>
              <a:rPr lang="en-US" dirty="0">
                <a:solidFill>
                  <a:schemeClr val="bg1"/>
                </a:solidFill>
              </a:rPr>
              <a:t> a3 </a:t>
            </a:r>
            <a:r>
              <a:rPr lang="en-US" dirty="0" err="1">
                <a:solidFill>
                  <a:schemeClr val="bg1"/>
                </a:solidFill>
              </a:rPr>
              <a:t>a3</a:t>
            </a:r>
            <a:r>
              <a:rPr lang="en-US" dirty="0">
                <a:solidFill>
                  <a:schemeClr val="bg1"/>
                </a:solidFill>
              </a:rPr>
              <a:t> 1 #j=j+1</a:t>
            </a:r>
          </a:p>
          <a:p>
            <a:r>
              <a:rPr lang="en-US" dirty="0">
                <a:solidFill>
                  <a:schemeClr val="bg1"/>
                </a:solidFill>
              </a:rPr>
              <a:t>    </a:t>
            </a:r>
            <a:r>
              <a:rPr lang="en-US" dirty="0" err="1">
                <a:solidFill>
                  <a:schemeClr val="bg1"/>
                </a:solidFill>
              </a:rPr>
              <a:t>beq</a:t>
            </a:r>
            <a:r>
              <a:rPr lang="en-US" dirty="0">
                <a:solidFill>
                  <a:schemeClr val="bg1"/>
                </a:solidFill>
              </a:rPr>
              <a:t> x0 </a:t>
            </a:r>
            <a:r>
              <a:rPr lang="en-US" dirty="0" err="1">
                <a:solidFill>
                  <a:schemeClr val="bg1"/>
                </a:solidFill>
              </a:rPr>
              <a:t>x0</a:t>
            </a:r>
            <a:r>
              <a:rPr lang="en-US" dirty="0">
                <a:solidFill>
                  <a:schemeClr val="bg1"/>
                </a:solidFill>
              </a:rPr>
              <a:t> </a:t>
            </a:r>
            <a:r>
              <a:rPr lang="en-US" dirty="0" err="1">
                <a:solidFill>
                  <a:schemeClr val="bg1"/>
                </a:solidFill>
              </a:rPr>
              <a:t>Second_for</a:t>
            </a:r>
            <a:endParaRPr lang="en-US" dirty="0">
              <a:solidFill>
                <a:schemeClr val="bg1"/>
              </a:solidFill>
            </a:endParaRPr>
          </a:p>
          <a:p>
            <a:r>
              <a:rPr lang="en-US" dirty="0">
                <a:solidFill>
                  <a:schemeClr val="bg1"/>
                </a:solidFill>
              </a:rPr>
              <a:t>condition3:</a:t>
            </a:r>
          </a:p>
          <a:p>
            <a:r>
              <a:rPr lang="en-US" dirty="0">
                <a:solidFill>
                  <a:schemeClr val="bg1"/>
                </a:solidFill>
              </a:rPr>
              <a:t>    </a:t>
            </a:r>
            <a:r>
              <a:rPr lang="en-US" dirty="0" err="1">
                <a:solidFill>
                  <a:schemeClr val="bg1"/>
                </a:solidFill>
              </a:rPr>
              <a:t>addi</a:t>
            </a:r>
            <a:r>
              <a:rPr lang="en-US" dirty="0">
                <a:solidFill>
                  <a:schemeClr val="bg1"/>
                </a:solidFill>
              </a:rPr>
              <a:t> t0 a6 1 #t0=(SBSize+1)</a:t>
            </a:r>
          </a:p>
          <a:p>
            <a:r>
              <a:rPr lang="en-US" dirty="0">
                <a:solidFill>
                  <a:schemeClr val="bg1"/>
                </a:solidFill>
              </a:rPr>
              <a:t>    </a:t>
            </a:r>
            <a:r>
              <a:rPr lang="en-US" dirty="0" err="1">
                <a:solidFill>
                  <a:schemeClr val="bg1"/>
                </a:solidFill>
              </a:rPr>
              <a:t>mul</a:t>
            </a:r>
            <a:r>
              <a:rPr lang="en-US" dirty="0">
                <a:solidFill>
                  <a:schemeClr val="bg1"/>
                </a:solidFill>
              </a:rPr>
              <a:t> t0 </a:t>
            </a:r>
            <a:r>
              <a:rPr lang="en-US" dirty="0" err="1">
                <a:solidFill>
                  <a:schemeClr val="bg1"/>
                </a:solidFill>
              </a:rPr>
              <a:t>t0</a:t>
            </a:r>
            <a:r>
              <a:rPr lang="en-US" dirty="0">
                <a:solidFill>
                  <a:schemeClr val="bg1"/>
                </a:solidFill>
              </a:rPr>
              <a:t> a2 #t0=(SBSize+1)*i</a:t>
            </a:r>
          </a:p>
          <a:p>
            <a:r>
              <a:rPr lang="en-US" dirty="0">
                <a:solidFill>
                  <a:schemeClr val="bg1"/>
                </a:solidFill>
              </a:rPr>
              <a:t>    add t1 t0 a3 #t1=(SBsize+1)*i+j</a:t>
            </a:r>
          </a:p>
          <a:p>
            <a:r>
              <a:rPr lang="en-US" dirty="0">
                <a:solidFill>
                  <a:schemeClr val="bg1"/>
                </a:solidFill>
              </a:rPr>
              <a:t>    </a:t>
            </a:r>
            <a:r>
              <a:rPr lang="en-US" dirty="0" err="1">
                <a:solidFill>
                  <a:schemeClr val="bg1"/>
                </a:solidFill>
              </a:rPr>
              <a:t>slli</a:t>
            </a:r>
            <a:r>
              <a:rPr lang="en-US" dirty="0">
                <a:solidFill>
                  <a:schemeClr val="bg1"/>
                </a:solidFill>
              </a:rPr>
              <a:t> t1 </a:t>
            </a:r>
            <a:r>
              <a:rPr lang="en-US" dirty="0" err="1">
                <a:solidFill>
                  <a:schemeClr val="bg1"/>
                </a:solidFill>
              </a:rPr>
              <a:t>t1</a:t>
            </a:r>
            <a:r>
              <a:rPr lang="en-US" dirty="0">
                <a:solidFill>
                  <a:schemeClr val="bg1"/>
                </a:solidFill>
              </a:rPr>
              <a:t> 2 #t1=((SBSize+1)*i+j)*4 RAW Hazard</a:t>
            </a:r>
          </a:p>
          <a:p>
            <a:r>
              <a:rPr lang="en-US" dirty="0">
                <a:solidFill>
                  <a:schemeClr val="bg1"/>
                </a:solidFill>
              </a:rPr>
              <a:t>    mv t0 t1 #t0=((SBSize+1)*i+j)*4</a:t>
            </a:r>
          </a:p>
          <a:p>
            <a:r>
              <a:rPr lang="en-US" dirty="0">
                <a:solidFill>
                  <a:schemeClr val="bg1"/>
                </a:solidFill>
              </a:rPr>
              <a:t>    add t1 a4 t1 #t1=((SBSize+1)*i+j)*4+a4  </a:t>
            </a:r>
          </a:p>
          <a:p>
            <a:r>
              <a:rPr lang="en-US" dirty="0">
                <a:solidFill>
                  <a:schemeClr val="bg1"/>
                </a:solidFill>
              </a:rPr>
              <a:t>    </a:t>
            </a:r>
          </a:p>
          <a:p>
            <a:r>
              <a:rPr lang="en-US" dirty="0">
                <a:solidFill>
                  <a:schemeClr val="bg1"/>
                </a:solidFill>
              </a:rPr>
              <a:t>    </a:t>
            </a:r>
            <a:r>
              <a:rPr lang="en-US" dirty="0" err="1">
                <a:solidFill>
                  <a:schemeClr val="bg1"/>
                </a:solidFill>
              </a:rPr>
              <a:t>addi</a:t>
            </a:r>
            <a:r>
              <a:rPr lang="en-US" dirty="0">
                <a:solidFill>
                  <a:schemeClr val="bg1"/>
                </a:solidFill>
              </a:rPr>
              <a:t> t2 a6 1 #t2=(SBSize+1)</a:t>
            </a:r>
          </a:p>
          <a:p>
            <a:r>
              <a:rPr lang="en-US" dirty="0">
                <a:solidFill>
                  <a:schemeClr val="bg1"/>
                </a:solidFill>
              </a:rPr>
              <a:t>    </a:t>
            </a:r>
            <a:r>
              <a:rPr lang="en-US" dirty="0" err="1">
                <a:solidFill>
                  <a:schemeClr val="bg1"/>
                </a:solidFill>
              </a:rPr>
              <a:t>slli</a:t>
            </a:r>
            <a:r>
              <a:rPr lang="en-US" dirty="0">
                <a:solidFill>
                  <a:schemeClr val="bg1"/>
                </a:solidFill>
              </a:rPr>
              <a:t> t2 </a:t>
            </a:r>
            <a:r>
              <a:rPr lang="en-US" dirty="0" err="1">
                <a:solidFill>
                  <a:schemeClr val="bg1"/>
                </a:solidFill>
              </a:rPr>
              <a:t>t2</a:t>
            </a:r>
            <a:r>
              <a:rPr lang="en-US" dirty="0">
                <a:solidFill>
                  <a:schemeClr val="bg1"/>
                </a:solidFill>
              </a:rPr>
              <a:t> 2 #t2=(SBSize+1)*4</a:t>
            </a:r>
          </a:p>
          <a:p>
            <a:r>
              <a:rPr lang="en-US" dirty="0">
                <a:solidFill>
                  <a:schemeClr val="bg1"/>
                </a:solidFill>
              </a:rPr>
              <a:t>    sub t2 t0 t2 #t2=[(SBSize+1)*(i-1)+j]*4  RAW Hazard</a:t>
            </a:r>
          </a:p>
          <a:p>
            <a:r>
              <a:rPr lang="en-US" dirty="0">
                <a:solidFill>
                  <a:schemeClr val="bg1"/>
                </a:solidFill>
              </a:rPr>
              <a:t>    add t2 a4 t2 #t2=[(SBSize+1)*(i-1)+j]*4+a4  WAW Hazard</a:t>
            </a:r>
          </a:p>
          <a:p>
            <a:r>
              <a:rPr lang="en-US" dirty="0">
                <a:solidFill>
                  <a:schemeClr val="bg1"/>
                </a:solidFill>
              </a:rPr>
              <a:t>    </a:t>
            </a:r>
            <a:r>
              <a:rPr lang="en-US" dirty="0" err="1">
                <a:solidFill>
                  <a:schemeClr val="bg1"/>
                </a:solidFill>
              </a:rPr>
              <a:t>lw</a:t>
            </a:r>
            <a:r>
              <a:rPr lang="en-US" dirty="0">
                <a:solidFill>
                  <a:schemeClr val="bg1"/>
                </a:solidFill>
              </a:rPr>
              <a:t> t2 0(t2) #t2=L[i-1][j]   LOAD Hazard</a:t>
            </a:r>
          </a:p>
          <a:p>
            <a:r>
              <a:rPr lang="en-US" dirty="0">
                <a:solidFill>
                  <a:schemeClr val="bg1"/>
                </a:solidFill>
              </a:rPr>
              <a:t>    </a:t>
            </a:r>
          </a:p>
          <a:p>
            <a:r>
              <a:rPr lang="en-US" dirty="0">
                <a:solidFill>
                  <a:schemeClr val="bg1"/>
                </a:solidFill>
              </a:rPr>
              <a:t>    </a:t>
            </a:r>
            <a:r>
              <a:rPr lang="en-US" dirty="0" err="1">
                <a:solidFill>
                  <a:schemeClr val="bg1"/>
                </a:solidFill>
              </a:rPr>
              <a:t>addi</a:t>
            </a:r>
            <a:r>
              <a:rPr lang="en-US" dirty="0">
                <a:solidFill>
                  <a:schemeClr val="bg1"/>
                </a:solidFill>
              </a:rPr>
              <a:t> t4 t0 -4 #t4=[(SBSize+1)*i+(j-1)]*4</a:t>
            </a:r>
          </a:p>
          <a:p>
            <a:r>
              <a:rPr lang="en-US" dirty="0">
                <a:solidFill>
                  <a:schemeClr val="bg1"/>
                </a:solidFill>
              </a:rPr>
              <a:t>    add t4 a4 t4 #t4=[(SBSize+1)*i+(j-1)]*4+a4  WAW Hazard</a:t>
            </a:r>
          </a:p>
          <a:p>
            <a:r>
              <a:rPr lang="en-US" dirty="0">
                <a:solidFill>
                  <a:schemeClr val="bg1"/>
                </a:solidFill>
              </a:rPr>
              <a:t>    </a:t>
            </a:r>
            <a:r>
              <a:rPr lang="en-US" dirty="0" err="1">
                <a:solidFill>
                  <a:schemeClr val="bg1"/>
                </a:solidFill>
              </a:rPr>
              <a:t>lw</a:t>
            </a:r>
            <a:r>
              <a:rPr lang="en-US" dirty="0">
                <a:solidFill>
                  <a:schemeClr val="bg1"/>
                </a:solidFill>
              </a:rPr>
              <a:t> t4 0(t4) #t4=L[i][j-1]   LOAD Hazard</a:t>
            </a:r>
          </a:p>
          <a:p>
            <a:r>
              <a:rPr lang="en-US" dirty="0">
                <a:solidFill>
                  <a:schemeClr val="bg1"/>
                </a:solidFill>
              </a:rPr>
              <a:t>    sub t5 t2 t4</a:t>
            </a:r>
          </a:p>
          <a:p>
            <a:r>
              <a:rPr lang="en-US" dirty="0">
                <a:solidFill>
                  <a:schemeClr val="bg1"/>
                </a:solidFill>
              </a:rPr>
              <a:t>    </a:t>
            </a:r>
            <a:r>
              <a:rPr lang="en-US" dirty="0" err="1">
                <a:solidFill>
                  <a:schemeClr val="bg1"/>
                </a:solidFill>
              </a:rPr>
              <a:t>bge</a:t>
            </a:r>
            <a:r>
              <a:rPr lang="en-US" dirty="0">
                <a:solidFill>
                  <a:schemeClr val="bg1"/>
                </a:solidFill>
              </a:rPr>
              <a:t> t5 zero index</a:t>
            </a:r>
          </a:p>
          <a:p>
            <a:r>
              <a:rPr lang="en-US" dirty="0">
                <a:solidFill>
                  <a:schemeClr val="bg1"/>
                </a:solidFill>
              </a:rPr>
              <a:t>    </a:t>
            </a:r>
            <a:r>
              <a:rPr lang="en-US" dirty="0" err="1">
                <a:solidFill>
                  <a:schemeClr val="bg1"/>
                </a:solidFill>
              </a:rPr>
              <a:t>sw</a:t>
            </a:r>
            <a:r>
              <a:rPr lang="en-US" dirty="0">
                <a:solidFill>
                  <a:schemeClr val="bg1"/>
                </a:solidFill>
              </a:rPr>
              <a:t> t4 0(t1) #L[i][j]=t2=L[i][j-1]</a:t>
            </a:r>
          </a:p>
          <a:p>
            <a:r>
              <a:rPr lang="en-US" dirty="0">
                <a:solidFill>
                  <a:schemeClr val="bg1"/>
                </a:solidFill>
              </a:rPr>
              <a:t>    </a:t>
            </a:r>
            <a:r>
              <a:rPr lang="en-US" dirty="0" err="1">
                <a:solidFill>
                  <a:schemeClr val="bg1"/>
                </a:solidFill>
              </a:rPr>
              <a:t>beq</a:t>
            </a:r>
            <a:r>
              <a:rPr lang="en-US" dirty="0">
                <a:solidFill>
                  <a:schemeClr val="bg1"/>
                </a:solidFill>
              </a:rPr>
              <a:t> x0 </a:t>
            </a:r>
            <a:r>
              <a:rPr lang="en-US" dirty="0" err="1">
                <a:solidFill>
                  <a:schemeClr val="bg1"/>
                </a:solidFill>
              </a:rPr>
              <a:t>x0</a:t>
            </a:r>
            <a:r>
              <a:rPr lang="en-US" dirty="0">
                <a:solidFill>
                  <a:schemeClr val="bg1"/>
                </a:solidFill>
              </a:rPr>
              <a:t> exit_condition3</a:t>
            </a:r>
          </a:p>
          <a:p>
            <a:endParaRPr lang="en-US" dirty="0"/>
          </a:p>
        </p:txBody>
      </p:sp>
    </p:spTree>
    <p:extLst>
      <p:ext uri="{BB962C8B-B14F-4D97-AF65-F5344CB8AC3E}">
        <p14:creationId xmlns:p14="http://schemas.microsoft.com/office/powerpoint/2010/main" val="26125197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B0ECC4-74BD-BAEA-83E1-306448FD39E3}"/>
              </a:ext>
            </a:extLst>
          </p:cNvPr>
          <p:cNvSpPr txBox="1"/>
          <p:nvPr/>
        </p:nvSpPr>
        <p:spPr>
          <a:xfrm>
            <a:off x="1385455" y="318655"/>
            <a:ext cx="9365672" cy="6247864"/>
          </a:xfrm>
          <a:prstGeom prst="rect">
            <a:avLst/>
          </a:prstGeom>
          <a:noFill/>
        </p:spPr>
        <p:txBody>
          <a:bodyPr wrap="square" rtlCol="0">
            <a:spAutoFit/>
          </a:bodyPr>
          <a:lstStyle/>
          <a:p>
            <a:r>
              <a:rPr lang="en-US" sz="2000" dirty="0">
                <a:solidFill>
                  <a:schemeClr val="bg1"/>
                </a:solidFill>
              </a:rPr>
              <a:t>index:</a:t>
            </a:r>
          </a:p>
          <a:p>
            <a:r>
              <a:rPr lang="en-US" sz="2000" dirty="0">
                <a:solidFill>
                  <a:schemeClr val="bg1"/>
                </a:solidFill>
              </a:rPr>
              <a:t>    </a:t>
            </a:r>
            <a:r>
              <a:rPr lang="en-US" sz="2000" dirty="0" err="1">
                <a:solidFill>
                  <a:schemeClr val="bg1"/>
                </a:solidFill>
              </a:rPr>
              <a:t>sw</a:t>
            </a:r>
            <a:r>
              <a:rPr lang="en-US" sz="2000" dirty="0">
                <a:solidFill>
                  <a:schemeClr val="bg1"/>
                </a:solidFill>
              </a:rPr>
              <a:t> t2 0(t1) #L[i][j]=t2=L[i-1][j]</a:t>
            </a:r>
          </a:p>
          <a:p>
            <a:r>
              <a:rPr lang="en-US" sz="2000" dirty="0">
                <a:solidFill>
                  <a:schemeClr val="bg1"/>
                </a:solidFill>
              </a:rPr>
              <a:t>exit_condition3: </a:t>
            </a:r>
          </a:p>
          <a:p>
            <a:r>
              <a:rPr lang="en-US" sz="2000" dirty="0">
                <a:solidFill>
                  <a:schemeClr val="bg1"/>
                </a:solidFill>
              </a:rPr>
              <a:t>    </a:t>
            </a:r>
            <a:r>
              <a:rPr lang="en-US" sz="2000" dirty="0" err="1">
                <a:solidFill>
                  <a:schemeClr val="bg1"/>
                </a:solidFill>
              </a:rPr>
              <a:t>addi</a:t>
            </a:r>
            <a:r>
              <a:rPr lang="en-US" sz="2000" dirty="0">
                <a:solidFill>
                  <a:schemeClr val="bg1"/>
                </a:solidFill>
              </a:rPr>
              <a:t> a3 </a:t>
            </a:r>
            <a:r>
              <a:rPr lang="en-US" sz="2000" dirty="0" err="1">
                <a:solidFill>
                  <a:schemeClr val="bg1"/>
                </a:solidFill>
              </a:rPr>
              <a:t>a3</a:t>
            </a:r>
            <a:r>
              <a:rPr lang="en-US" sz="2000" dirty="0">
                <a:solidFill>
                  <a:schemeClr val="bg1"/>
                </a:solidFill>
              </a:rPr>
              <a:t> 1 #j=j+1</a:t>
            </a:r>
          </a:p>
          <a:p>
            <a:r>
              <a:rPr lang="en-US" sz="2000" dirty="0">
                <a:solidFill>
                  <a:schemeClr val="bg1"/>
                </a:solidFill>
              </a:rPr>
              <a:t>    </a:t>
            </a:r>
            <a:r>
              <a:rPr lang="en-US" sz="2000" dirty="0" err="1">
                <a:solidFill>
                  <a:schemeClr val="bg1"/>
                </a:solidFill>
              </a:rPr>
              <a:t>beq</a:t>
            </a:r>
            <a:r>
              <a:rPr lang="en-US" sz="2000" dirty="0">
                <a:solidFill>
                  <a:schemeClr val="bg1"/>
                </a:solidFill>
              </a:rPr>
              <a:t> x0 </a:t>
            </a:r>
            <a:r>
              <a:rPr lang="en-US" sz="2000" dirty="0" err="1">
                <a:solidFill>
                  <a:schemeClr val="bg1"/>
                </a:solidFill>
              </a:rPr>
              <a:t>x0</a:t>
            </a:r>
            <a:r>
              <a:rPr lang="en-US" sz="2000" dirty="0">
                <a:solidFill>
                  <a:schemeClr val="bg1"/>
                </a:solidFill>
              </a:rPr>
              <a:t> </a:t>
            </a:r>
            <a:r>
              <a:rPr lang="en-US" sz="2000" dirty="0" err="1">
                <a:solidFill>
                  <a:schemeClr val="bg1"/>
                </a:solidFill>
              </a:rPr>
              <a:t>Second_for</a:t>
            </a:r>
            <a:endParaRPr lang="en-US" sz="2000" dirty="0">
              <a:solidFill>
                <a:schemeClr val="bg1"/>
              </a:solidFill>
            </a:endParaRPr>
          </a:p>
          <a:p>
            <a:r>
              <a:rPr lang="en-US" sz="2000" dirty="0">
                <a:solidFill>
                  <a:schemeClr val="bg1"/>
                </a:solidFill>
              </a:rPr>
              <a:t>exit:</a:t>
            </a:r>
          </a:p>
          <a:p>
            <a:r>
              <a:rPr lang="en-US" sz="2000" dirty="0">
                <a:solidFill>
                  <a:schemeClr val="bg1"/>
                </a:solidFill>
              </a:rPr>
              <a:t>    </a:t>
            </a:r>
            <a:r>
              <a:rPr lang="en-US" sz="2000" dirty="0" err="1">
                <a:solidFill>
                  <a:schemeClr val="bg1"/>
                </a:solidFill>
              </a:rPr>
              <a:t>addi</a:t>
            </a:r>
            <a:r>
              <a:rPr lang="en-US" sz="2000" dirty="0">
                <a:solidFill>
                  <a:schemeClr val="bg1"/>
                </a:solidFill>
              </a:rPr>
              <a:t> a5 </a:t>
            </a:r>
            <a:r>
              <a:rPr lang="en-US" sz="2000" dirty="0" err="1">
                <a:solidFill>
                  <a:schemeClr val="bg1"/>
                </a:solidFill>
              </a:rPr>
              <a:t>a5</a:t>
            </a:r>
            <a:r>
              <a:rPr lang="en-US" sz="2000" dirty="0">
                <a:solidFill>
                  <a:schemeClr val="bg1"/>
                </a:solidFill>
              </a:rPr>
              <a:t> 1</a:t>
            </a:r>
          </a:p>
          <a:p>
            <a:r>
              <a:rPr lang="en-US" sz="2000" dirty="0">
                <a:solidFill>
                  <a:schemeClr val="bg1"/>
                </a:solidFill>
              </a:rPr>
              <a:t>    </a:t>
            </a:r>
            <a:r>
              <a:rPr lang="en-US" sz="2000" dirty="0" err="1">
                <a:solidFill>
                  <a:schemeClr val="bg1"/>
                </a:solidFill>
              </a:rPr>
              <a:t>addi</a:t>
            </a:r>
            <a:r>
              <a:rPr lang="en-US" sz="2000" dirty="0">
                <a:solidFill>
                  <a:schemeClr val="bg1"/>
                </a:solidFill>
              </a:rPr>
              <a:t> a6 </a:t>
            </a:r>
            <a:r>
              <a:rPr lang="en-US" sz="2000" dirty="0" err="1">
                <a:solidFill>
                  <a:schemeClr val="bg1"/>
                </a:solidFill>
              </a:rPr>
              <a:t>a6</a:t>
            </a:r>
            <a:r>
              <a:rPr lang="en-US" sz="2000" dirty="0">
                <a:solidFill>
                  <a:schemeClr val="bg1"/>
                </a:solidFill>
              </a:rPr>
              <a:t> 1</a:t>
            </a:r>
          </a:p>
          <a:p>
            <a:r>
              <a:rPr lang="en-US" sz="2000" dirty="0">
                <a:solidFill>
                  <a:schemeClr val="bg1"/>
                </a:solidFill>
              </a:rPr>
              <a:t>    </a:t>
            </a:r>
            <a:r>
              <a:rPr lang="en-US" sz="2000" dirty="0" err="1">
                <a:solidFill>
                  <a:schemeClr val="bg1"/>
                </a:solidFill>
              </a:rPr>
              <a:t>mul</a:t>
            </a:r>
            <a:r>
              <a:rPr lang="en-US" sz="2000" dirty="0">
                <a:solidFill>
                  <a:schemeClr val="bg1"/>
                </a:solidFill>
              </a:rPr>
              <a:t> t0 a5 a6 #t0=(SASize+1)*(SBSize+1)</a:t>
            </a:r>
          </a:p>
          <a:p>
            <a:r>
              <a:rPr lang="en-US" sz="2000" dirty="0">
                <a:solidFill>
                  <a:schemeClr val="bg1"/>
                </a:solidFill>
              </a:rPr>
              <a:t>    </a:t>
            </a:r>
            <a:r>
              <a:rPr lang="en-US" sz="2000" dirty="0" err="1">
                <a:solidFill>
                  <a:schemeClr val="bg1"/>
                </a:solidFill>
              </a:rPr>
              <a:t>slli</a:t>
            </a:r>
            <a:r>
              <a:rPr lang="en-US" sz="2000" dirty="0">
                <a:solidFill>
                  <a:schemeClr val="bg1"/>
                </a:solidFill>
              </a:rPr>
              <a:t> t0 </a:t>
            </a:r>
            <a:r>
              <a:rPr lang="en-US" sz="2000" dirty="0" err="1">
                <a:solidFill>
                  <a:schemeClr val="bg1"/>
                </a:solidFill>
              </a:rPr>
              <a:t>t0</a:t>
            </a:r>
            <a:r>
              <a:rPr lang="en-US" sz="2000" dirty="0">
                <a:solidFill>
                  <a:schemeClr val="bg1"/>
                </a:solidFill>
              </a:rPr>
              <a:t> 2 #t0=(SASize+1)*(SBSize+1)*4</a:t>
            </a:r>
          </a:p>
          <a:p>
            <a:r>
              <a:rPr lang="en-US" sz="2000" dirty="0">
                <a:solidFill>
                  <a:schemeClr val="bg1"/>
                </a:solidFill>
              </a:rPr>
              <a:t>    </a:t>
            </a:r>
            <a:r>
              <a:rPr lang="en-US" sz="2000" dirty="0" err="1">
                <a:solidFill>
                  <a:schemeClr val="bg1"/>
                </a:solidFill>
              </a:rPr>
              <a:t>addi</a:t>
            </a:r>
            <a:r>
              <a:rPr lang="en-US" sz="2000" dirty="0">
                <a:solidFill>
                  <a:schemeClr val="bg1"/>
                </a:solidFill>
              </a:rPr>
              <a:t> t0 </a:t>
            </a:r>
            <a:r>
              <a:rPr lang="en-US" sz="2000" dirty="0" err="1">
                <a:solidFill>
                  <a:schemeClr val="bg1"/>
                </a:solidFill>
              </a:rPr>
              <a:t>t0</a:t>
            </a:r>
            <a:r>
              <a:rPr lang="en-US" sz="2000" dirty="0">
                <a:solidFill>
                  <a:schemeClr val="bg1"/>
                </a:solidFill>
              </a:rPr>
              <a:t> -4 #t0=(SASize+1)*(SBSize+1)*4-4 the last word</a:t>
            </a:r>
          </a:p>
          <a:p>
            <a:r>
              <a:rPr lang="en-US" sz="2000" dirty="0">
                <a:solidFill>
                  <a:schemeClr val="bg1"/>
                </a:solidFill>
              </a:rPr>
              <a:t>    add a4 </a:t>
            </a:r>
            <a:r>
              <a:rPr lang="en-US" sz="2000" dirty="0" err="1">
                <a:solidFill>
                  <a:schemeClr val="bg1"/>
                </a:solidFill>
              </a:rPr>
              <a:t>a4</a:t>
            </a:r>
            <a:r>
              <a:rPr lang="en-US" sz="2000" dirty="0">
                <a:solidFill>
                  <a:schemeClr val="bg1"/>
                </a:solidFill>
              </a:rPr>
              <a:t> t0 #a4=a4+t0</a:t>
            </a:r>
          </a:p>
          <a:p>
            <a:r>
              <a:rPr lang="en-US" sz="2000" dirty="0">
                <a:solidFill>
                  <a:schemeClr val="bg1"/>
                </a:solidFill>
              </a:rPr>
              <a:t>    </a:t>
            </a:r>
            <a:r>
              <a:rPr lang="en-US" sz="2000" dirty="0" err="1">
                <a:solidFill>
                  <a:schemeClr val="bg1"/>
                </a:solidFill>
              </a:rPr>
              <a:t>lw</a:t>
            </a:r>
            <a:r>
              <a:rPr lang="en-US" sz="2000" dirty="0">
                <a:solidFill>
                  <a:schemeClr val="bg1"/>
                </a:solidFill>
              </a:rPr>
              <a:t> a0 0(a4) #a0=L[SASize][SBSize]  </a:t>
            </a:r>
          </a:p>
          <a:p>
            <a:r>
              <a:rPr lang="en-US" sz="2000" dirty="0">
                <a:solidFill>
                  <a:schemeClr val="bg1"/>
                </a:solidFill>
              </a:rPr>
              <a:t>    </a:t>
            </a:r>
            <a:r>
              <a:rPr lang="en-US" sz="2000" dirty="0" err="1">
                <a:solidFill>
                  <a:schemeClr val="bg1"/>
                </a:solidFill>
              </a:rPr>
              <a:t>lw</a:t>
            </a:r>
            <a:r>
              <a:rPr lang="en-US" sz="2000" dirty="0">
                <a:solidFill>
                  <a:schemeClr val="bg1"/>
                </a:solidFill>
              </a:rPr>
              <a:t>   </a:t>
            </a:r>
            <a:r>
              <a:rPr lang="en-US" sz="2000" dirty="0" err="1">
                <a:solidFill>
                  <a:schemeClr val="bg1"/>
                </a:solidFill>
              </a:rPr>
              <a:t>ra</a:t>
            </a:r>
            <a:r>
              <a:rPr lang="en-US" sz="2000" dirty="0">
                <a:solidFill>
                  <a:schemeClr val="bg1"/>
                </a:solidFill>
              </a:rPr>
              <a:t>, 0(</a:t>
            </a:r>
            <a:r>
              <a:rPr lang="en-US" sz="2000" dirty="0" err="1">
                <a:solidFill>
                  <a:schemeClr val="bg1"/>
                </a:solidFill>
              </a:rPr>
              <a:t>sp</a:t>
            </a:r>
            <a:r>
              <a:rPr lang="en-US" sz="2000" dirty="0">
                <a:solidFill>
                  <a:schemeClr val="bg1"/>
                </a:solidFill>
              </a:rPr>
              <a:t>) # Reload return address from stack</a:t>
            </a:r>
          </a:p>
          <a:p>
            <a:r>
              <a:rPr lang="en-US" sz="2000" dirty="0">
                <a:solidFill>
                  <a:schemeClr val="bg1"/>
                </a:solidFill>
              </a:rPr>
              <a:t>    add t0 x0 a0</a:t>
            </a:r>
          </a:p>
          <a:p>
            <a:r>
              <a:rPr lang="en-US" sz="2000" dirty="0">
                <a:solidFill>
                  <a:schemeClr val="bg1"/>
                </a:solidFill>
              </a:rPr>
              <a:t>    </a:t>
            </a:r>
            <a:r>
              <a:rPr lang="en-US" sz="2000" dirty="0" err="1">
                <a:solidFill>
                  <a:schemeClr val="bg1"/>
                </a:solidFill>
              </a:rPr>
              <a:t>addi</a:t>
            </a:r>
            <a:r>
              <a:rPr lang="en-US" sz="2000" dirty="0">
                <a:solidFill>
                  <a:schemeClr val="bg1"/>
                </a:solidFill>
              </a:rPr>
              <a:t> </a:t>
            </a:r>
            <a:r>
              <a:rPr lang="en-US" sz="2000" dirty="0" err="1">
                <a:solidFill>
                  <a:schemeClr val="bg1"/>
                </a:solidFill>
              </a:rPr>
              <a:t>sp</a:t>
            </a:r>
            <a:r>
              <a:rPr lang="en-US" sz="2000" dirty="0">
                <a:solidFill>
                  <a:schemeClr val="bg1"/>
                </a:solidFill>
              </a:rPr>
              <a:t>, </a:t>
            </a:r>
            <a:r>
              <a:rPr lang="en-US" sz="2000" dirty="0" err="1">
                <a:solidFill>
                  <a:schemeClr val="bg1"/>
                </a:solidFill>
              </a:rPr>
              <a:t>sp</a:t>
            </a:r>
            <a:r>
              <a:rPr lang="en-US" sz="2000" dirty="0">
                <a:solidFill>
                  <a:schemeClr val="bg1"/>
                </a:solidFill>
              </a:rPr>
              <a:t>, 4 # Restore stack pointer</a:t>
            </a:r>
          </a:p>
          <a:p>
            <a:r>
              <a:rPr lang="en-US" sz="2000" dirty="0">
                <a:solidFill>
                  <a:schemeClr val="bg1"/>
                </a:solidFill>
              </a:rPr>
              <a:t>    </a:t>
            </a:r>
            <a:r>
              <a:rPr lang="en-US" sz="2000" dirty="0" err="1">
                <a:solidFill>
                  <a:schemeClr val="bg1"/>
                </a:solidFill>
              </a:rPr>
              <a:t>jr</a:t>
            </a:r>
            <a:r>
              <a:rPr lang="en-US" sz="2000" dirty="0">
                <a:solidFill>
                  <a:schemeClr val="bg1"/>
                </a:solidFill>
              </a:rPr>
              <a:t> x1</a:t>
            </a:r>
          </a:p>
          <a:p>
            <a:endParaRPr lang="en-US" sz="2000" dirty="0">
              <a:solidFill>
                <a:schemeClr val="bg1"/>
              </a:solidFill>
            </a:endParaRPr>
          </a:p>
          <a:p>
            <a:r>
              <a:rPr lang="en-US" sz="2000" dirty="0">
                <a:solidFill>
                  <a:schemeClr val="bg1"/>
                </a:solidFill>
              </a:rPr>
              <a:t>end:</a:t>
            </a:r>
          </a:p>
          <a:p>
            <a:r>
              <a:rPr lang="en-US" sz="2000" dirty="0">
                <a:solidFill>
                  <a:schemeClr val="bg1"/>
                </a:solidFill>
              </a:rPr>
              <a:t>     </a:t>
            </a:r>
            <a:r>
              <a:rPr lang="en-US" sz="2000" dirty="0" err="1">
                <a:solidFill>
                  <a:schemeClr val="bg1"/>
                </a:solidFill>
              </a:rPr>
              <a:t>nop</a:t>
            </a:r>
            <a:r>
              <a:rPr lang="en-US" sz="2000" dirty="0">
                <a:solidFill>
                  <a:schemeClr val="bg1"/>
                </a:solidFill>
              </a:rPr>
              <a:t> </a:t>
            </a:r>
          </a:p>
        </p:txBody>
      </p:sp>
    </p:spTree>
    <p:extLst>
      <p:ext uri="{BB962C8B-B14F-4D97-AF65-F5344CB8AC3E}">
        <p14:creationId xmlns:p14="http://schemas.microsoft.com/office/powerpoint/2010/main" val="9288131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705E34FB-F15B-4B97-A591-8EE92E5FAEB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3" name="Round Diagonal Corner Rectangle 6">
            <a:extLst>
              <a:ext uri="{FF2B5EF4-FFF2-40B4-BE49-F238E27FC236}">
                <a16:creationId xmlns:a16="http://schemas.microsoft.com/office/drawing/2014/main" id="{1E43660D-412A-41EF-9745-E92C0AC604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0544" y="808057"/>
            <a:ext cx="10227733" cy="5234394"/>
          </a:xfrm>
          <a:prstGeom prst="round2DiagRect">
            <a:avLst>
              <a:gd name="adj1" fmla="val 6185"/>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F4370F7-92F2-FE59-0F5B-2A7EA4C2527D}"/>
              </a:ext>
            </a:extLst>
          </p:cNvPr>
          <p:cNvPicPr>
            <a:picLocks noChangeAspect="1"/>
          </p:cNvPicPr>
          <p:nvPr/>
        </p:nvPicPr>
        <p:blipFill rotWithShape="1">
          <a:blip r:embed="rId4"/>
          <a:srcRect l="6315" t="10692" r="15791" b="46752"/>
          <a:stretch/>
        </p:blipFill>
        <p:spPr>
          <a:xfrm>
            <a:off x="1316182" y="864853"/>
            <a:ext cx="9573491" cy="5064892"/>
          </a:xfrm>
          <a:prstGeom prst="rect">
            <a:avLst/>
          </a:prstGeom>
        </p:spPr>
      </p:pic>
    </p:spTree>
    <p:extLst>
      <p:ext uri="{BB962C8B-B14F-4D97-AF65-F5344CB8AC3E}">
        <p14:creationId xmlns:p14="http://schemas.microsoft.com/office/powerpoint/2010/main" val="2623578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6D651BB0-1DFD-4941-83DD-704006F6B13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0" name="Round Diagonal Corner Rectangle 6">
            <a:extLst>
              <a:ext uri="{FF2B5EF4-FFF2-40B4-BE49-F238E27FC236}">
                <a16:creationId xmlns:a16="http://schemas.microsoft.com/office/drawing/2014/main" id="{3D66C6E3-EBD2-40B7-8FD8-D6D2250FC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0544" y="808057"/>
            <a:ext cx="10227733" cy="5234394"/>
          </a:xfrm>
          <a:prstGeom prst="round2DiagRect">
            <a:avLst>
              <a:gd name="adj1" fmla="val 6185"/>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6E10D22-14DB-0A5B-B0D1-2719CF4647F7}"/>
              </a:ext>
            </a:extLst>
          </p:cNvPr>
          <p:cNvPicPr>
            <a:picLocks noChangeAspect="1"/>
          </p:cNvPicPr>
          <p:nvPr/>
        </p:nvPicPr>
        <p:blipFill rotWithShape="1">
          <a:blip r:embed="rId4"/>
          <a:srcRect l="6591" t="11764" r="17045" b="46665"/>
          <a:stretch/>
        </p:blipFill>
        <p:spPr>
          <a:xfrm>
            <a:off x="1205346" y="815549"/>
            <a:ext cx="9753600" cy="5031069"/>
          </a:xfrm>
          <a:prstGeom prst="rect">
            <a:avLst/>
          </a:prstGeom>
        </p:spPr>
      </p:pic>
    </p:spTree>
    <p:extLst>
      <p:ext uri="{BB962C8B-B14F-4D97-AF65-F5344CB8AC3E}">
        <p14:creationId xmlns:p14="http://schemas.microsoft.com/office/powerpoint/2010/main" val="18778531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850A153-48E3-3601-2D98-E357AE3F61B9}"/>
              </a:ext>
            </a:extLst>
          </p:cNvPr>
          <p:cNvPicPr>
            <a:picLocks noChangeAspect="1"/>
          </p:cNvPicPr>
          <p:nvPr/>
        </p:nvPicPr>
        <p:blipFill rotWithShape="1">
          <a:blip r:embed="rId2"/>
          <a:srcRect l="6080" t="10253" r="14763" b="45734"/>
          <a:stretch/>
        </p:blipFill>
        <p:spPr>
          <a:xfrm>
            <a:off x="1260764" y="609601"/>
            <a:ext cx="10104766" cy="5347854"/>
          </a:xfrm>
          <a:prstGeom prst="rect">
            <a:avLst/>
          </a:prstGeom>
        </p:spPr>
      </p:pic>
    </p:spTree>
    <p:extLst>
      <p:ext uri="{BB962C8B-B14F-4D97-AF65-F5344CB8AC3E}">
        <p14:creationId xmlns:p14="http://schemas.microsoft.com/office/powerpoint/2010/main" val="28290345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6D651BB0-1DFD-4941-83DD-704006F6B13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0" name="Round Diagonal Corner Rectangle 6">
            <a:extLst>
              <a:ext uri="{FF2B5EF4-FFF2-40B4-BE49-F238E27FC236}">
                <a16:creationId xmlns:a16="http://schemas.microsoft.com/office/drawing/2014/main" id="{3D66C6E3-EBD2-40B7-8FD8-D6D2250FC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0544" y="808057"/>
            <a:ext cx="10227733" cy="5234394"/>
          </a:xfrm>
          <a:prstGeom prst="round2DiagRect">
            <a:avLst>
              <a:gd name="adj1" fmla="val 6185"/>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3DEE6280-D40B-059B-8442-821BB5C38C98}"/>
              </a:ext>
            </a:extLst>
          </p:cNvPr>
          <p:cNvPicPr>
            <a:picLocks noChangeAspect="1"/>
          </p:cNvPicPr>
          <p:nvPr/>
        </p:nvPicPr>
        <p:blipFill rotWithShape="1">
          <a:blip r:embed="rId4"/>
          <a:srcRect l="6570" t="36328" r="28601" b="37962"/>
          <a:stretch/>
        </p:blipFill>
        <p:spPr>
          <a:xfrm>
            <a:off x="2307100" y="998805"/>
            <a:ext cx="8243669" cy="2264899"/>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59AF0683-DD16-9881-6E39-96E5B0D5F5E6}"/>
              </a:ext>
            </a:extLst>
          </p:cNvPr>
          <p:cNvPicPr>
            <a:picLocks noChangeAspect="1"/>
          </p:cNvPicPr>
          <p:nvPr/>
        </p:nvPicPr>
        <p:blipFill rotWithShape="1">
          <a:blip r:embed="rId5"/>
          <a:srcRect l="6231" t="66260" r="76000" b="6353"/>
          <a:stretch/>
        </p:blipFill>
        <p:spPr>
          <a:xfrm>
            <a:off x="3868615" y="3702903"/>
            <a:ext cx="6390982" cy="2156292"/>
          </a:xfrm>
          <a:prstGeom prst="rect">
            <a:avLst/>
          </a:prstGeom>
        </p:spPr>
      </p:pic>
    </p:spTree>
    <p:extLst>
      <p:ext uri="{BB962C8B-B14F-4D97-AF65-F5344CB8AC3E}">
        <p14:creationId xmlns:p14="http://schemas.microsoft.com/office/powerpoint/2010/main" val="2754364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19B1F84-3CB7-8D85-E628-A3CABAEE4A30}"/>
              </a:ext>
            </a:extLst>
          </p:cNvPr>
          <p:cNvSpPr txBox="1"/>
          <p:nvPr/>
        </p:nvSpPr>
        <p:spPr>
          <a:xfrm>
            <a:off x="1690255" y="387927"/>
            <a:ext cx="9102436" cy="5262979"/>
          </a:xfrm>
          <a:prstGeom prst="rect">
            <a:avLst/>
          </a:prstGeom>
          <a:noFill/>
        </p:spPr>
        <p:txBody>
          <a:bodyPr wrap="square" rtlCol="0">
            <a:spAutoFit/>
          </a:bodyPr>
          <a:lstStyle/>
          <a:p>
            <a:r>
              <a:rPr lang="en-US" sz="2400" dirty="0">
                <a:solidFill>
                  <a:schemeClr val="bg1"/>
                </a:solidFill>
              </a:rPr>
              <a:t>REFERENCE:</a:t>
            </a:r>
          </a:p>
          <a:p>
            <a:endParaRPr lang="en-US" sz="2400" dirty="0">
              <a:solidFill>
                <a:schemeClr val="bg1"/>
              </a:solidFill>
            </a:endParaRPr>
          </a:p>
          <a:p>
            <a:pPr algn="l">
              <a:buFont typeface="+mj-lt"/>
              <a:buAutoNum type="arabicPeriod"/>
            </a:pPr>
            <a:r>
              <a:rPr lang="en-US" sz="2400" b="1" i="0" dirty="0">
                <a:solidFill>
                  <a:schemeClr val="bg1"/>
                </a:solidFill>
                <a:effectLst/>
                <a:latin typeface="Söhne"/>
              </a:rPr>
              <a:t>Books:</a:t>
            </a:r>
            <a:endParaRPr lang="en-US" sz="2400" b="0" i="0" dirty="0">
              <a:solidFill>
                <a:schemeClr val="bg1"/>
              </a:solidFill>
              <a:effectLst/>
              <a:latin typeface="Söhne"/>
            </a:endParaRPr>
          </a:p>
          <a:p>
            <a:pPr marL="742950" lvl="1" indent="-285750" algn="l">
              <a:buFont typeface="+mj-lt"/>
              <a:buAutoNum type="arabicPeriod"/>
            </a:pPr>
            <a:r>
              <a:rPr lang="en-US" sz="2400" b="0" i="0" dirty="0">
                <a:solidFill>
                  <a:schemeClr val="bg1"/>
                </a:solidFill>
                <a:effectLst/>
                <a:latin typeface="Söhne"/>
              </a:rPr>
              <a:t>"Introduction to Algorithms" by Thomas H. </a:t>
            </a:r>
            <a:r>
              <a:rPr lang="en-US" sz="2400" b="0" i="0" dirty="0" err="1">
                <a:solidFill>
                  <a:schemeClr val="bg1"/>
                </a:solidFill>
                <a:effectLst/>
                <a:latin typeface="Söhne"/>
              </a:rPr>
              <a:t>Cormen</a:t>
            </a:r>
            <a:r>
              <a:rPr lang="en-US" sz="2400" b="0" i="0" dirty="0">
                <a:solidFill>
                  <a:schemeClr val="bg1"/>
                </a:solidFill>
                <a:effectLst/>
                <a:latin typeface="Söhne"/>
              </a:rPr>
              <a:t>, Charles E. </a:t>
            </a:r>
            <a:r>
              <a:rPr lang="en-US" sz="2400" b="0" i="0" dirty="0" err="1">
                <a:solidFill>
                  <a:schemeClr val="bg1"/>
                </a:solidFill>
                <a:effectLst/>
                <a:latin typeface="Söhne"/>
              </a:rPr>
              <a:t>Leiserson</a:t>
            </a:r>
            <a:r>
              <a:rPr lang="en-US" sz="2400" b="0" i="0" dirty="0">
                <a:solidFill>
                  <a:schemeClr val="bg1"/>
                </a:solidFill>
                <a:effectLst/>
                <a:latin typeface="Söhne"/>
              </a:rPr>
              <a:t>, Ronald L. Rivest, and Clifford Stein.</a:t>
            </a:r>
          </a:p>
          <a:p>
            <a:pPr marL="742950" lvl="1" indent="-285750" algn="l">
              <a:buFont typeface="+mj-lt"/>
              <a:buAutoNum type="arabicPeriod"/>
            </a:pPr>
            <a:r>
              <a:rPr lang="en-US" sz="2400" b="0" i="0" dirty="0">
                <a:solidFill>
                  <a:schemeClr val="bg1"/>
                </a:solidFill>
                <a:effectLst/>
                <a:latin typeface="Söhne"/>
              </a:rPr>
              <a:t>"Assembly Language for x86 Processors" by Kip R. Irvine.</a:t>
            </a:r>
          </a:p>
          <a:p>
            <a:pPr marL="742950" lvl="1" indent="-285750" algn="l">
              <a:buFont typeface="+mj-lt"/>
              <a:buAutoNum type="arabicPeriod"/>
            </a:pPr>
            <a:endParaRPr lang="en-US" sz="2400" b="0" i="0" dirty="0">
              <a:solidFill>
                <a:schemeClr val="bg1"/>
              </a:solidFill>
              <a:effectLst/>
              <a:latin typeface="Söhne"/>
            </a:endParaRPr>
          </a:p>
          <a:p>
            <a:pPr algn="l">
              <a:buFont typeface="+mj-lt"/>
              <a:buAutoNum type="arabicPeriod"/>
            </a:pPr>
            <a:r>
              <a:rPr lang="en-US" sz="2400" b="1" i="0" dirty="0">
                <a:solidFill>
                  <a:schemeClr val="bg1"/>
                </a:solidFill>
                <a:effectLst/>
                <a:latin typeface="Söhne"/>
              </a:rPr>
              <a:t>Online Documentation:</a:t>
            </a:r>
            <a:endParaRPr lang="en-US" sz="2400" b="0" i="0" dirty="0">
              <a:solidFill>
                <a:schemeClr val="bg1"/>
              </a:solidFill>
              <a:effectLst/>
              <a:latin typeface="Söhne"/>
            </a:endParaRPr>
          </a:p>
          <a:p>
            <a:pPr marL="742950" lvl="1" indent="-285750" algn="l">
              <a:buFont typeface="+mj-lt"/>
              <a:buAutoNum type="arabicPeriod"/>
            </a:pPr>
            <a:r>
              <a:rPr lang="en-US" sz="2400" b="0" i="0" dirty="0">
                <a:solidFill>
                  <a:schemeClr val="bg1"/>
                </a:solidFill>
                <a:effectLst/>
                <a:latin typeface="Söhne"/>
              </a:rPr>
              <a:t>RISC-V ISA specifications: </a:t>
            </a:r>
            <a:r>
              <a:rPr lang="en-US" sz="2400" b="0" i="0" u="none" strike="noStrike" dirty="0">
                <a:solidFill>
                  <a:schemeClr val="bg1"/>
                </a:solidFill>
                <a:effectLst/>
                <a:latin typeface="Söhne"/>
                <a:hlinkClick r:id="rId2">
                  <a:extLst>
                    <a:ext uri="{A12FA001-AC4F-418D-AE19-62706E023703}">
                      <ahyp:hlinkClr xmlns:ahyp="http://schemas.microsoft.com/office/drawing/2018/hyperlinkcolor" val="tx"/>
                    </a:ext>
                  </a:extLst>
                </a:hlinkClick>
              </a:rPr>
              <a:t>https://riscv.org/specifications/</a:t>
            </a:r>
            <a:endParaRPr lang="en-US" sz="2400" b="0" i="0" u="none" strike="noStrike" dirty="0">
              <a:solidFill>
                <a:schemeClr val="bg1"/>
              </a:solidFill>
              <a:effectLst/>
              <a:latin typeface="Söhne"/>
            </a:endParaRPr>
          </a:p>
          <a:p>
            <a:pPr marL="742950" lvl="1" indent="-285750" algn="l">
              <a:buFont typeface="+mj-lt"/>
              <a:buAutoNum type="arabicPeriod"/>
            </a:pPr>
            <a:endParaRPr lang="en-US" sz="2400" b="0" i="0" dirty="0">
              <a:solidFill>
                <a:schemeClr val="bg1"/>
              </a:solidFill>
              <a:effectLst/>
              <a:latin typeface="Söhne"/>
            </a:endParaRPr>
          </a:p>
          <a:p>
            <a:pPr algn="l">
              <a:buFont typeface="+mj-lt"/>
              <a:buAutoNum type="arabicPeriod"/>
            </a:pPr>
            <a:r>
              <a:rPr lang="en-US" sz="2400" b="1" i="0" dirty="0">
                <a:solidFill>
                  <a:schemeClr val="bg1"/>
                </a:solidFill>
                <a:effectLst/>
                <a:latin typeface="Söhne"/>
              </a:rPr>
              <a:t>Educational Platforms:</a:t>
            </a:r>
            <a:endParaRPr lang="en-US" sz="2400" b="0" i="0" dirty="0">
              <a:solidFill>
                <a:schemeClr val="bg1"/>
              </a:solidFill>
              <a:effectLst/>
              <a:latin typeface="Söhne"/>
            </a:endParaRPr>
          </a:p>
          <a:p>
            <a:pPr marL="742950" lvl="1" indent="-285750" algn="l">
              <a:buFont typeface="+mj-lt"/>
              <a:buAutoNum type="arabicPeriod"/>
            </a:pPr>
            <a:r>
              <a:rPr lang="en-US" sz="2400" b="0" i="0" dirty="0">
                <a:solidFill>
                  <a:schemeClr val="bg1"/>
                </a:solidFill>
                <a:effectLst/>
                <a:latin typeface="Söhne"/>
              </a:rPr>
              <a:t>Online programming courses or platforms where assembly programming is taught, such as Coursera, edX, or others.</a:t>
            </a:r>
          </a:p>
          <a:p>
            <a:endParaRPr lang="en-US" sz="2400" dirty="0">
              <a:solidFill>
                <a:schemeClr val="bg1"/>
              </a:solidFill>
            </a:endParaRPr>
          </a:p>
        </p:txBody>
      </p:sp>
    </p:spTree>
    <p:extLst>
      <p:ext uri="{BB962C8B-B14F-4D97-AF65-F5344CB8AC3E}">
        <p14:creationId xmlns:p14="http://schemas.microsoft.com/office/powerpoint/2010/main" val="1221756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901A10-6B77-39B7-F14C-B7E2A007DB8F}"/>
              </a:ext>
            </a:extLst>
          </p:cNvPr>
          <p:cNvSpPr txBox="1"/>
          <p:nvPr/>
        </p:nvSpPr>
        <p:spPr>
          <a:xfrm>
            <a:off x="1316182" y="401782"/>
            <a:ext cx="10072254" cy="5324535"/>
          </a:xfrm>
          <a:prstGeom prst="rect">
            <a:avLst/>
          </a:prstGeom>
          <a:noFill/>
        </p:spPr>
        <p:txBody>
          <a:bodyPr wrap="square" rtlCol="0">
            <a:spAutoFit/>
          </a:bodyPr>
          <a:lstStyle/>
          <a:p>
            <a:pPr algn="l"/>
            <a:r>
              <a:rPr lang="en-US" sz="2000" b="0" i="0" dirty="0">
                <a:solidFill>
                  <a:schemeClr val="bg1"/>
                </a:solidFill>
                <a:effectLst/>
                <a:latin typeface="Söhne"/>
              </a:rPr>
              <a:t>The Longest Common Subsequence (LCS) problem has various real-life applications, and one notable example is in bioinformatics, particularly in the field of DNA sequence analysis.</a:t>
            </a:r>
          </a:p>
          <a:p>
            <a:pPr algn="l">
              <a:buFont typeface="+mj-lt"/>
              <a:buAutoNum type="arabicPeriod"/>
            </a:pPr>
            <a:r>
              <a:rPr lang="en-US" sz="2000" b="1" i="0" dirty="0">
                <a:solidFill>
                  <a:schemeClr val="bg1"/>
                </a:solidFill>
                <a:effectLst/>
                <a:latin typeface="Söhne"/>
              </a:rPr>
              <a:t>DNA Sequence Alignment:</a:t>
            </a:r>
            <a:endParaRPr lang="en-US" sz="2000" b="0" i="0" dirty="0">
              <a:solidFill>
                <a:schemeClr val="bg1"/>
              </a:solidFill>
              <a:effectLst/>
              <a:latin typeface="Söhne"/>
            </a:endParaRPr>
          </a:p>
          <a:p>
            <a:pPr marL="742950" lvl="1" indent="-285750" algn="l">
              <a:buFont typeface="+mj-lt"/>
              <a:buAutoNum type="arabicPeriod"/>
            </a:pPr>
            <a:r>
              <a:rPr lang="en-US" sz="2000" b="0" i="0" dirty="0">
                <a:solidFill>
                  <a:schemeClr val="bg1"/>
                </a:solidFill>
                <a:effectLst/>
                <a:latin typeface="Söhne"/>
              </a:rPr>
              <a:t>In bioinformatics, scientists often deal with the comparison of DNA sequences from different organisms or individuals. The LCS algorithm can be applied to find the longest common subsequence between two DNA sequences. This information is valuable for understanding genetic similarities and differences between species, studying evolutionary relationships, and identifying common genetic patterns.</a:t>
            </a:r>
          </a:p>
          <a:p>
            <a:pPr marL="742950" lvl="1" indent="-285750" algn="l">
              <a:buFont typeface="+mj-lt"/>
              <a:buAutoNum type="arabicPeriod"/>
            </a:pPr>
            <a:r>
              <a:rPr lang="en-US" sz="2000" b="0" i="0" dirty="0">
                <a:solidFill>
                  <a:schemeClr val="bg1"/>
                </a:solidFill>
                <a:effectLst/>
                <a:latin typeface="Söhne"/>
              </a:rPr>
              <a:t>For example, when comparing the DNA of two individuals or species, identifying the longest common subsequence helps highlight regions of similarity in their genetic makeup. This can be crucial for identifying shared genes, understanding evolutionary relationships, and studying the genetic basis of diseases.</a:t>
            </a:r>
          </a:p>
          <a:p>
            <a:pPr marL="742950" lvl="1" indent="-285750" algn="l">
              <a:buFont typeface="+mj-lt"/>
              <a:buAutoNum type="arabicPeriod"/>
            </a:pPr>
            <a:r>
              <a:rPr lang="en-US" sz="2000" b="0" i="0" dirty="0">
                <a:solidFill>
                  <a:schemeClr val="bg1"/>
                </a:solidFill>
                <a:effectLst/>
                <a:latin typeface="Söhne"/>
              </a:rPr>
              <a:t>LCS algorithms are employed in bioinformatics tools for sequence alignment, where the goal is to find the optimal alignment between two biological sequences, such as DNA or protein sequences. Identifying the longest common subsequence aids in understanding genetic variations, mutations, and functional similarities.</a:t>
            </a:r>
          </a:p>
          <a:p>
            <a:endParaRPr lang="en-US" sz="2000" dirty="0"/>
          </a:p>
        </p:txBody>
      </p:sp>
    </p:spTree>
    <p:extLst>
      <p:ext uri="{BB962C8B-B14F-4D97-AF65-F5344CB8AC3E}">
        <p14:creationId xmlns:p14="http://schemas.microsoft.com/office/powerpoint/2010/main" val="433187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215028-DA63-3765-CAF3-BF59D6D67AB3}"/>
              </a:ext>
            </a:extLst>
          </p:cNvPr>
          <p:cNvSpPr txBox="1"/>
          <p:nvPr/>
        </p:nvSpPr>
        <p:spPr>
          <a:xfrm>
            <a:off x="2770909" y="2687781"/>
            <a:ext cx="6248400" cy="1107996"/>
          </a:xfrm>
          <a:prstGeom prst="rect">
            <a:avLst/>
          </a:prstGeom>
          <a:noFill/>
        </p:spPr>
        <p:txBody>
          <a:bodyPr wrap="square" rtlCol="0">
            <a:spAutoFit/>
          </a:bodyPr>
          <a:lstStyle/>
          <a:p>
            <a:r>
              <a:rPr lang="en-US" sz="6600" dirty="0">
                <a:solidFill>
                  <a:srgbClr val="002060"/>
                </a:solidFill>
              </a:rPr>
              <a:t>THANK YOU ALL!</a:t>
            </a:r>
          </a:p>
        </p:txBody>
      </p:sp>
    </p:spTree>
    <p:extLst>
      <p:ext uri="{BB962C8B-B14F-4D97-AF65-F5344CB8AC3E}">
        <p14:creationId xmlns:p14="http://schemas.microsoft.com/office/powerpoint/2010/main" val="37798010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537463-AE3B-4A12-4C35-2D9C4077109E}"/>
              </a:ext>
            </a:extLst>
          </p:cNvPr>
          <p:cNvSpPr txBox="1"/>
          <p:nvPr/>
        </p:nvSpPr>
        <p:spPr>
          <a:xfrm>
            <a:off x="1177636" y="253041"/>
            <a:ext cx="9822873" cy="6863417"/>
          </a:xfrm>
          <a:prstGeom prst="rect">
            <a:avLst/>
          </a:prstGeom>
          <a:noFill/>
        </p:spPr>
        <p:txBody>
          <a:bodyPr wrap="square">
            <a:spAutoFit/>
          </a:bodyPr>
          <a:lstStyle/>
          <a:p>
            <a:r>
              <a:rPr lang="en-US" sz="2000" b="1" dirty="0">
                <a:solidFill>
                  <a:schemeClr val="bg1"/>
                </a:solidFill>
              </a:rPr>
              <a:t>2.Version Control Systems:</a:t>
            </a:r>
          </a:p>
          <a:p>
            <a:endParaRPr lang="en-US" sz="2000" b="1" dirty="0">
              <a:solidFill>
                <a:schemeClr val="bg1"/>
              </a:solidFill>
            </a:endParaRPr>
          </a:p>
          <a:p>
            <a:r>
              <a:rPr lang="en-US" sz="2000" dirty="0">
                <a:solidFill>
                  <a:schemeClr val="bg1"/>
                </a:solidFill>
              </a:rPr>
              <a:t>In software engineering, version control systems (VCS) like Git use algorithms related to LCS to determine the differences between different versions of source code files. The LCS algorithm helps identify the longest common subsequence of lines or characters between two versions, and the differing elements are used to represent changes (additions, deletions, or modifications).</a:t>
            </a:r>
          </a:p>
          <a:p>
            <a:endParaRPr lang="en-US" sz="2000" dirty="0">
              <a:solidFill>
                <a:schemeClr val="bg1"/>
              </a:solidFill>
            </a:endParaRPr>
          </a:p>
          <a:p>
            <a:r>
              <a:rPr lang="en-US" sz="2000" dirty="0">
                <a:solidFill>
                  <a:schemeClr val="bg1"/>
                </a:solidFill>
              </a:rPr>
              <a:t>When you commit changes to a code repository, the version control system needs to efficiently identify the changes made compared to the previous version. LCS-based algorithms help in this process by identifying the common and differing parts of the code.</a:t>
            </a:r>
          </a:p>
          <a:p>
            <a:endParaRPr lang="en-US" sz="2000" dirty="0">
              <a:solidFill>
                <a:schemeClr val="bg1"/>
              </a:solidFill>
            </a:endParaRPr>
          </a:p>
          <a:p>
            <a:r>
              <a:rPr lang="en-US" sz="2000" dirty="0">
                <a:solidFill>
                  <a:schemeClr val="bg1"/>
                </a:solidFill>
              </a:rPr>
              <a:t>Efficiently computing the LCS is essential for minimizing storage space and optimizing the speed of operations in version control systems.</a:t>
            </a:r>
          </a:p>
          <a:p>
            <a:endParaRPr lang="en-US" sz="2000" dirty="0">
              <a:solidFill>
                <a:schemeClr val="bg1"/>
              </a:solidFill>
            </a:endParaRPr>
          </a:p>
          <a:p>
            <a:r>
              <a:rPr lang="en-US" sz="2000" dirty="0">
                <a:solidFill>
                  <a:schemeClr val="bg1"/>
                </a:solidFill>
              </a:rPr>
              <a:t>These applications highlight the versatility and significance of the Longest Common Subsequence problem in diverse fields, ranging from bioinformatics to software engineering. The problem-solving approach used in LCS algorithms has practical implications for solving complex sequence matching problems in various domains.</a:t>
            </a:r>
          </a:p>
          <a:p>
            <a:endParaRPr lang="en-US" sz="2000" dirty="0">
              <a:solidFill>
                <a:schemeClr val="bg1"/>
              </a:solidFill>
            </a:endParaRPr>
          </a:p>
          <a:p>
            <a:endParaRPr lang="en-US" sz="2000" b="1" dirty="0">
              <a:solidFill>
                <a:schemeClr val="bg1"/>
              </a:solidFill>
            </a:endParaRPr>
          </a:p>
          <a:p>
            <a:endParaRPr lang="en-US" sz="2000" b="1" dirty="0">
              <a:solidFill>
                <a:schemeClr val="bg1"/>
              </a:solidFill>
            </a:endParaRPr>
          </a:p>
          <a:p>
            <a:endParaRPr lang="en-US" sz="2000" b="1" dirty="0">
              <a:solidFill>
                <a:schemeClr val="bg1"/>
              </a:solidFill>
            </a:endParaRPr>
          </a:p>
        </p:txBody>
      </p:sp>
    </p:spTree>
    <p:extLst>
      <p:ext uri="{BB962C8B-B14F-4D97-AF65-F5344CB8AC3E}">
        <p14:creationId xmlns:p14="http://schemas.microsoft.com/office/powerpoint/2010/main" val="448446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078B4B-86BF-2DF7-4DEE-D8E838EE1755}"/>
              </a:ext>
            </a:extLst>
          </p:cNvPr>
          <p:cNvSpPr txBox="1"/>
          <p:nvPr/>
        </p:nvSpPr>
        <p:spPr>
          <a:xfrm>
            <a:off x="1163781" y="780571"/>
            <a:ext cx="9864437" cy="5940088"/>
          </a:xfrm>
          <a:prstGeom prst="rect">
            <a:avLst/>
          </a:prstGeom>
          <a:noFill/>
        </p:spPr>
        <p:txBody>
          <a:bodyPr wrap="square">
            <a:spAutoFit/>
          </a:bodyPr>
          <a:lstStyle/>
          <a:p>
            <a:pPr algn="l">
              <a:buFont typeface="+mj-lt"/>
              <a:buAutoNum type="arabicPeriod"/>
            </a:pPr>
            <a:r>
              <a:rPr lang="en-US" sz="2000" b="1" i="0" dirty="0">
                <a:solidFill>
                  <a:schemeClr val="bg1"/>
                </a:solidFill>
                <a:effectLst/>
                <a:latin typeface="Söhne"/>
              </a:rPr>
              <a:t>Plagiarism Detection:</a:t>
            </a:r>
            <a:endParaRPr lang="en-US" sz="2000" i="0" dirty="0">
              <a:solidFill>
                <a:schemeClr val="bg1"/>
              </a:solidFill>
              <a:effectLst/>
              <a:latin typeface="Söhne"/>
            </a:endParaRPr>
          </a:p>
          <a:p>
            <a:pPr marL="742950" lvl="1" indent="-285750" algn="l">
              <a:buFont typeface="+mj-lt"/>
              <a:buAutoNum type="arabicPeriod"/>
            </a:pPr>
            <a:r>
              <a:rPr lang="en-US" sz="2000" i="0" dirty="0">
                <a:solidFill>
                  <a:schemeClr val="bg1"/>
                </a:solidFill>
                <a:effectLst/>
                <a:latin typeface="Söhne"/>
              </a:rPr>
              <a:t>In the field of academic and content-related writing, plagiarism detection systems use LCS algorithms to identify similarities between documents. By finding the longest common subsequence between two pieces of text, these systems can highlight potential instances of plagiarism or content reuse.</a:t>
            </a:r>
          </a:p>
          <a:p>
            <a:pPr algn="l">
              <a:buFont typeface="+mj-lt"/>
              <a:buAutoNum type="arabicPeriod"/>
            </a:pPr>
            <a:r>
              <a:rPr lang="en-US" sz="2000" b="1" i="0" dirty="0">
                <a:solidFill>
                  <a:schemeClr val="bg1"/>
                </a:solidFill>
                <a:effectLst/>
                <a:latin typeface="Söhne"/>
              </a:rPr>
              <a:t>Speech Recognition:</a:t>
            </a:r>
            <a:endParaRPr lang="en-US" sz="2000" i="0" dirty="0">
              <a:solidFill>
                <a:schemeClr val="bg1"/>
              </a:solidFill>
              <a:effectLst/>
              <a:latin typeface="Söhne"/>
            </a:endParaRPr>
          </a:p>
          <a:p>
            <a:pPr marL="742950" lvl="1" indent="-285750" algn="l">
              <a:buFont typeface="+mj-lt"/>
              <a:buAutoNum type="arabicPeriod"/>
            </a:pPr>
            <a:r>
              <a:rPr lang="en-US" sz="2000" i="0" dirty="0">
                <a:solidFill>
                  <a:schemeClr val="bg1"/>
                </a:solidFill>
                <a:effectLst/>
                <a:latin typeface="Söhne"/>
              </a:rPr>
              <a:t>In speech recognition systems, the LCS algorithm can be employed to compare spoken words or phrases. By finding the longest common subsequence, the system can identify similarities between the recognized speech and a reference vocabulary, aiding in accurate transcription.</a:t>
            </a:r>
          </a:p>
          <a:p>
            <a:pPr algn="l">
              <a:buFont typeface="+mj-lt"/>
              <a:buAutoNum type="arabicPeriod"/>
            </a:pPr>
            <a:r>
              <a:rPr lang="en-US" sz="2000" b="1" i="0" dirty="0">
                <a:solidFill>
                  <a:schemeClr val="bg1"/>
                </a:solidFill>
                <a:effectLst/>
                <a:latin typeface="Söhne"/>
              </a:rPr>
              <a:t>Image Comparison:</a:t>
            </a:r>
            <a:endParaRPr lang="en-US" sz="2000" i="0" dirty="0">
              <a:solidFill>
                <a:schemeClr val="bg1"/>
              </a:solidFill>
              <a:effectLst/>
              <a:latin typeface="Söhne"/>
            </a:endParaRPr>
          </a:p>
          <a:p>
            <a:pPr marL="742950" lvl="1" indent="-285750" algn="l">
              <a:buFont typeface="+mj-lt"/>
              <a:buAutoNum type="arabicPeriod"/>
            </a:pPr>
            <a:r>
              <a:rPr lang="en-US" sz="2000" i="0" dirty="0">
                <a:solidFill>
                  <a:schemeClr val="bg1"/>
                </a:solidFill>
                <a:effectLst/>
                <a:latin typeface="Söhne"/>
              </a:rPr>
              <a:t>Image processing and computer vision applications use LCS techniques to compare images. The problem can be applied to find the longest common subsequence of pixel values between two images, helping to identify similarities and differences. This is useful in tasks like image recognition and content-based image retrieval.</a:t>
            </a:r>
          </a:p>
          <a:p>
            <a:pPr algn="l">
              <a:buFont typeface="+mj-lt"/>
              <a:buAutoNum type="arabicPeriod"/>
            </a:pPr>
            <a:r>
              <a:rPr lang="en-US" sz="2000" b="1" i="0" dirty="0">
                <a:solidFill>
                  <a:schemeClr val="bg1"/>
                </a:solidFill>
                <a:effectLst/>
                <a:latin typeface="Söhne"/>
              </a:rPr>
              <a:t>Network Traffic Analysis:</a:t>
            </a:r>
            <a:endParaRPr lang="en-US" sz="2000" i="0" dirty="0">
              <a:solidFill>
                <a:schemeClr val="bg1"/>
              </a:solidFill>
              <a:effectLst/>
              <a:latin typeface="Söhne"/>
            </a:endParaRPr>
          </a:p>
          <a:p>
            <a:pPr marL="742950" lvl="1" indent="-285750" algn="l">
              <a:buFont typeface="+mj-lt"/>
              <a:buAutoNum type="arabicPeriod"/>
            </a:pPr>
            <a:r>
              <a:rPr lang="en-US" sz="2000" i="0" dirty="0">
                <a:solidFill>
                  <a:schemeClr val="bg1"/>
                </a:solidFill>
                <a:effectLst/>
                <a:latin typeface="Söhne"/>
              </a:rPr>
              <a:t>In cybersecurity, analyzing network traffic patterns is crucial for identifying potential security threats. The LCS algorithm can be used to compare sequences of network events or patterns, helping to detect anomalies, intrusions, or malicious activities.</a:t>
            </a:r>
          </a:p>
        </p:txBody>
      </p:sp>
    </p:spTree>
    <p:extLst>
      <p:ext uri="{BB962C8B-B14F-4D97-AF65-F5344CB8AC3E}">
        <p14:creationId xmlns:p14="http://schemas.microsoft.com/office/powerpoint/2010/main" val="3909184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F753A9-3DA2-5655-1A33-28F5FAC50280}"/>
              </a:ext>
            </a:extLst>
          </p:cNvPr>
          <p:cNvSpPr txBox="1"/>
          <p:nvPr/>
        </p:nvSpPr>
        <p:spPr>
          <a:xfrm>
            <a:off x="1707573" y="543895"/>
            <a:ext cx="6102926" cy="369332"/>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1200" cap="none" spc="0" normalizeH="0" baseline="0" noProof="0" dirty="0">
              <a:ln>
                <a:noFill/>
              </a:ln>
              <a:solidFill>
                <a:prstClr val="white"/>
              </a:solidFill>
              <a:effectLst/>
              <a:uLnTx/>
              <a:uFillTx/>
              <a:latin typeface="Söhne"/>
              <a:ea typeface="+mn-ea"/>
              <a:cs typeface="+mn-cs"/>
            </a:endParaRPr>
          </a:p>
        </p:txBody>
      </p:sp>
      <p:sp>
        <p:nvSpPr>
          <p:cNvPr id="7" name="TextBox 6">
            <a:extLst>
              <a:ext uri="{FF2B5EF4-FFF2-40B4-BE49-F238E27FC236}">
                <a16:creationId xmlns:a16="http://schemas.microsoft.com/office/drawing/2014/main" id="{206BFC20-1E0D-D76D-40FD-3DDDE177F8D4}"/>
              </a:ext>
            </a:extLst>
          </p:cNvPr>
          <p:cNvSpPr txBox="1"/>
          <p:nvPr/>
        </p:nvSpPr>
        <p:spPr>
          <a:xfrm>
            <a:off x="1177636" y="728561"/>
            <a:ext cx="10044546" cy="5632311"/>
          </a:xfrm>
          <a:prstGeom prst="rect">
            <a:avLst/>
          </a:prstGeom>
          <a:noFill/>
        </p:spPr>
        <p:txBody>
          <a:bodyPr wrap="square">
            <a:spAutoFit/>
          </a:bodyPr>
          <a:lstStyle/>
          <a:p>
            <a:pPr algn="l">
              <a:buFont typeface="+mj-lt"/>
              <a:buAutoNum type="arabicPeriod"/>
            </a:pPr>
            <a:r>
              <a:rPr lang="en-US" sz="2000" b="1" i="0" dirty="0">
                <a:solidFill>
                  <a:schemeClr val="bg1"/>
                </a:solidFill>
                <a:effectLst/>
                <a:latin typeface="Söhne"/>
              </a:rPr>
              <a:t>Recommender Systems:</a:t>
            </a:r>
            <a:endParaRPr lang="en-US" sz="2000" b="0" i="0" dirty="0">
              <a:solidFill>
                <a:schemeClr val="bg1"/>
              </a:solidFill>
              <a:effectLst/>
              <a:latin typeface="Söhne"/>
            </a:endParaRPr>
          </a:p>
          <a:p>
            <a:pPr marL="742950" lvl="1" indent="-285750" algn="l">
              <a:buFont typeface="+mj-lt"/>
              <a:buAutoNum type="arabicPeriod"/>
            </a:pPr>
            <a:r>
              <a:rPr lang="en-US" sz="2000" b="0" i="0" dirty="0">
                <a:solidFill>
                  <a:schemeClr val="bg1"/>
                </a:solidFill>
                <a:effectLst/>
                <a:latin typeface="Söhne"/>
              </a:rPr>
              <a:t>In recommender systems for e-commerce or content platforms, LCS algorithms can be used to analyze user behavior sequences. By finding common subsequences of user interactions, these systems can recommend products or content based on users' historical preferences.</a:t>
            </a:r>
          </a:p>
          <a:p>
            <a:pPr algn="l">
              <a:buFont typeface="+mj-lt"/>
              <a:buAutoNum type="arabicPeriod"/>
            </a:pPr>
            <a:r>
              <a:rPr lang="en-US" sz="2000" b="1" i="0" dirty="0">
                <a:solidFill>
                  <a:schemeClr val="bg1"/>
                </a:solidFill>
                <a:effectLst/>
                <a:latin typeface="Söhne"/>
              </a:rPr>
              <a:t>Automatic Summarization:</a:t>
            </a:r>
            <a:endParaRPr lang="en-US" sz="2000" b="0" i="0" dirty="0">
              <a:solidFill>
                <a:schemeClr val="bg1"/>
              </a:solidFill>
              <a:effectLst/>
              <a:latin typeface="Söhne"/>
            </a:endParaRPr>
          </a:p>
          <a:p>
            <a:pPr marL="742950" lvl="1" indent="-285750" algn="l">
              <a:buFont typeface="+mj-lt"/>
              <a:buAutoNum type="arabicPeriod"/>
            </a:pPr>
            <a:r>
              <a:rPr lang="en-US" sz="2000" b="0" i="0" dirty="0">
                <a:solidFill>
                  <a:schemeClr val="bg1"/>
                </a:solidFill>
                <a:effectLst/>
                <a:latin typeface="Söhne"/>
              </a:rPr>
              <a:t>In natural language processing and text summarization, the LCS problem can be utilized to identify common phrases or sentences in a set of documents. This can help in generating concise and meaningful summaries by selecting the most relevant content.</a:t>
            </a:r>
          </a:p>
          <a:p>
            <a:pPr algn="l">
              <a:buFont typeface="+mj-lt"/>
              <a:buAutoNum type="arabicPeriod"/>
            </a:pPr>
            <a:r>
              <a:rPr lang="en-US" sz="2000" b="1" i="0" dirty="0">
                <a:solidFill>
                  <a:schemeClr val="bg1"/>
                </a:solidFill>
                <a:effectLst/>
                <a:latin typeface="Söhne"/>
              </a:rPr>
              <a:t>Comparing Biological Sequences (Proteins):</a:t>
            </a:r>
            <a:endParaRPr lang="en-US" sz="2000" b="0" i="0" dirty="0">
              <a:solidFill>
                <a:schemeClr val="bg1"/>
              </a:solidFill>
              <a:effectLst/>
              <a:latin typeface="Söhne"/>
            </a:endParaRPr>
          </a:p>
          <a:p>
            <a:pPr marL="742950" lvl="1" indent="-285750" algn="l">
              <a:buFont typeface="+mj-lt"/>
              <a:buAutoNum type="arabicPeriod"/>
            </a:pPr>
            <a:r>
              <a:rPr lang="en-US" sz="2000" b="0" i="0" dirty="0">
                <a:solidFill>
                  <a:schemeClr val="bg1"/>
                </a:solidFill>
                <a:effectLst/>
                <a:latin typeface="Söhne"/>
              </a:rPr>
              <a:t>In addition to DNA sequences, LCS algorithms are applied to compare protein sequences. Analyzing the longest common subsequence of amino acids in proteins is crucial for understanding protein structures, functions, and evolutionary relationships.</a:t>
            </a:r>
          </a:p>
          <a:p>
            <a:pPr algn="l">
              <a:buFont typeface="+mj-lt"/>
              <a:buAutoNum type="arabicPeriod"/>
            </a:pPr>
            <a:r>
              <a:rPr lang="en-US" sz="2000" b="1" i="0" dirty="0">
                <a:solidFill>
                  <a:schemeClr val="bg1"/>
                </a:solidFill>
                <a:effectLst/>
                <a:latin typeface="Söhne"/>
              </a:rPr>
              <a:t>Code Clone Detection:</a:t>
            </a:r>
            <a:endParaRPr lang="en-US" sz="2000" b="0" i="0" dirty="0">
              <a:solidFill>
                <a:schemeClr val="bg1"/>
              </a:solidFill>
              <a:effectLst/>
              <a:latin typeface="Söhne"/>
            </a:endParaRPr>
          </a:p>
          <a:p>
            <a:pPr marL="742950" lvl="1" indent="-285750" algn="l">
              <a:buFont typeface="+mj-lt"/>
              <a:buAutoNum type="arabicPeriod"/>
            </a:pPr>
            <a:r>
              <a:rPr lang="en-US" sz="2000" b="0" i="0" dirty="0">
                <a:solidFill>
                  <a:schemeClr val="bg1"/>
                </a:solidFill>
                <a:effectLst/>
                <a:latin typeface="Söhne"/>
              </a:rPr>
              <a:t>In software engineering, code clone detection involves identifying duplicated or similar code segments in a software project. LCS algorithms can be used to compare code sequences and identify common structures, aiding in the detection of code clones.</a:t>
            </a:r>
          </a:p>
          <a:p>
            <a:pPr algn="l"/>
            <a:endParaRPr lang="en-US" sz="2000" b="0" i="0" dirty="0">
              <a:solidFill>
                <a:schemeClr val="bg1"/>
              </a:solidFill>
              <a:effectLst/>
              <a:latin typeface="Söhne"/>
            </a:endParaRPr>
          </a:p>
        </p:txBody>
      </p:sp>
    </p:spTree>
    <p:extLst>
      <p:ext uri="{BB962C8B-B14F-4D97-AF65-F5344CB8AC3E}">
        <p14:creationId xmlns:p14="http://schemas.microsoft.com/office/powerpoint/2010/main" val="21941181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62694F-8FFD-27FF-7187-FB43D80EFBED}"/>
              </a:ext>
            </a:extLst>
          </p:cNvPr>
          <p:cNvSpPr txBox="1"/>
          <p:nvPr/>
        </p:nvSpPr>
        <p:spPr>
          <a:xfrm>
            <a:off x="1690255" y="332509"/>
            <a:ext cx="9254836" cy="5539978"/>
          </a:xfrm>
          <a:prstGeom prst="rect">
            <a:avLst/>
          </a:prstGeom>
          <a:noFill/>
        </p:spPr>
        <p:txBody>
          <a:bodyPr wrap="square" rtlCol="0">
            <a:spAutoFit/>
          </a:bodyPr>
          <a:lstStyle/>
          <a:p>
            <a:pPr algn="l"/>
            <a:r>
              <a:rPr lang="en-US" sz="2400" b="0" i="0" dirty="0">
                <a:solidFill>
                  <a:schemeClr val="bg1"/>
                </a:solidFill>
                <a:effectLst/>
                <a:latin typeface="Söhne"/>
              </a:rPr>
              <a:t>There are three types of data hazards:</a:t>
            </a:r>
          </a:p>
          <a:p>
            <a:pPr algn="l">
              <a:buFont typeface="+mj-lt"/>
              <a:buAutoNum type="arabicPeriod"/>
            </a:pPr>
            <a:r>
              <a:rPr lang="en-US" sz="2400" b="1" i="0" dirty="0">
                <a:solidFill>
                  <a:schemeClr val="bg1"/>
                </a:solidFill>
                <a:effectLst/>
                <a:latin typeface="Söhne"/>
              </a:rPr>
              <a:t>Read-After-Write (RAW) Hazard:</a:t>
            </a:r>
            <a:endParaRPr lang="en-US" sz="2400" b="0" i="0" dirty="0">
              <a:solidFill>
                <a:schemeClr val="bg1"/>
              </a:solidFill>
              <a:effectLst/>
              <a:latin typeface="Söhne"/>
            </a:endParaRPr>
          </a:p>
          <a:p>
            <a:pPr marL="742950" lvl="1" indent="-285750" algn="l">
              <a:buFont typeface="+mj-lt"/>
              <a:buAutoNum type="arabicPeriod"/>
            </a:pPr>
            <a:r>
              <a:rPr lang="en-US" sz="2400" b="0" i="0" dirty="0">
                <a:solidFill>
                  <a:schemeClr val="bg1"/>
                </a:solidFill>
                <a:effectLst/>
                <a:latin typeface="Söhne"/>
              </a:rPr>
              <a:t>Occurs when an instruction tries to read a register or memory location that has been written to by a previous instruction in the instruction pipeline.</a:t>
            </a:r>
          </a:p>
          <a:p>
            <a:pPr marL="742950" lvl="1" indent="-285750" algn="l">
              <a:buFont typeface="+mj-lt"/>
              <a:buAutoNum type="arabicPeriod"/>
            </a:pPr>
            <a:r>
              <a:rPr lang="en-US" sz="2400" b="0" i="0" dirty="0">
                <a:solidFill>
                  <a:schemeClr val="bg1"/>
                </a:solidFill>
                <a:effectLst/>
                <a:latin typeface="Söhne"/>
              </a:rPr>
              <a:t>Also known as a true dependency or data dependence.</a:t>
            </a:r>
          </a:p>
          <a:p>
            <a:pPr algn="l">
              <a:buFont typeface="+mj-lt"/>
              <a:buAutoNum type="arabicPeriod"/>
            </a:pPr>
            <a:r>
              <a:rPr lang="en-US" sz="2400" b="1" i="0" dirty="0">
                <a:solidFill>
                  <a:schemeClr val="bg1"/>
                </a:solidFill>
                <a:effectLst/>
                <a:latin typeface="Söhne"/>
              </a:rPr>
              <a:t>Write-After-Read (WAR) Hazard:</a:t>
            </a:r>
            <a:endParaRPr lang="en-US" sz="2400" b="0" i="0" dirty="0">
              <a:solidFill>
                <a:schemeClr val="bg1"/>
              </a:solidFill>
              <a:effectLst/>
              <a:latin typeface="Söhne"/>
            </a:endParaRPr>
          </a:p>
          <a:p>
            <a:pPr marL="742950" lvl="1" indent="-285750" algn="l">
              <a:buFont typeface="+mj-lt"/>
              <a:buAutoNum type="arabicPeriod"/>
            </a:pPr>
            <a:r>
              <a:rPr lang="en-US" sz="2400" b="0" i="0" dirty="0">
                <a:solidFill>
                  <a:schemeClr val="bg1"/>
                </a:solidFill>
                <a:effectLst/>
                <a:latin typeface="Söhne"/>
              </a:rPr>
              <a:t>Occurs when an instruction writes to a register or memory location that is later read by a subsequent instruction.</a:t>
            </a:r>
          </a:p>
          <a:p>
            <a:pPr marL="742950" lvl="1" indent="-285750" algn="l">
              <a:buFont typeface="+mj-lt"/>
              <a:buAutoNum type="arabicPeriod"/>
            </a:pPr>
            <a:r>
              <a:rPr lang="en-US" sz="2400" b="0" i="0" dirty="0">
                <a:solidFill>
                  <a:schemeClr val="bg1"/>
                </a:solidFill>
                <a:effectLst/>
                <a:latin typeface="Söhne"/>
              </a:rPr>
              <a:t>Also known as an anti-dependency.</a:t>
            </a:r>
          </a:p>
          <a:p>
            <a:pPr algn="l">
              <a:buFont typeface="+mj-lt"/>
              <a:buAutoNum type="arabicPeriod"/>
            </a:pPr>
            <a:r>
              <a:rPr lang="en-US" sz="2400" b="1" i="0" dirty="0">
                <a:solidFill>
                  <a:schemeClr val="bg1"/>
                </a:solidFill>
                <a:effectLst/>
                <a:latin typeface="Söhne"/>
              </a:rPr>
              <a:t>Write-After-Write (WAW) Hazard:</a:t>
            </a:r>
            <a:endParaRPr lang="en-US" sz="2400" b="0" i="0" dirty="0">
              <a:solidFill>
                <a:schemeClr val="bg1"/>
              </a:solidFill>
              <a:effectLst/>
              <a:latin typeface="Söhne"/>
            </a:endParaRPr>
          </a:p>
          <a:p>
            <a:pPr marL="742950" lvl="1" indent="-285750" algn="l">
              <a:buFont typeface="+mj-lt"/>
              <a:buAutoNum type="arabicPeriod"/>
            </a:pPr>
            <a:r>
              <a:rPr lang="en-US" sz="2400" b="0" i="0" dirty="0">
                <a:solidFill>
                  <a:schemeClr val="bg1"/>
                </a:solidFill>
                <a:effectLst/>
                <a:latin typeface="Söhne"/>
              </a:rPr>
              <a:t>Occurs when two instructions write to the same register or memory location in sequence.</a:t>
            </a:r>
          </a:p>
          <a:p>
            <a:pPr marL="742950" lvl="1" indent="-285750" algn="l">
              <a:buFont typeface="+mj-lt"/>
              <a:buAutoNum type="arabicPeriod"/>
            </a:pPr>
            <a:r>
              <a:rPr lang="en-US" sz="2400" b="0" i="0" dirty="0">
                <a:solidFill>
                  <a:schemeClr val="bg1"/>
                </a:solidFill>
                <a:effectLst/>
                <a:latin typeface="Söhne"/>
              </a:rPr>
              <a:t>Also known as an output dependency.</a:t>
            </a:r>
          </a:p>
          <a:p>
            <a:endParaRPr lang="en-US" dirty="0"/>
          </a:p>
        </p:txBody>
      </p:sp>
    </p:spTree>
    <p:extLst>
      <p:ext uri="{BB962C8B-B14F-4D97-AF65-F5344CB8AC3E}">
        <p14:creationId xmlns:p14="http://schemas.microsoft.com/office/powerpoint/2010/main" val="2168865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A80D14-8123-317D-0C65-4D2C110BE53E}"/>
              </a:ext>
            </a:extLst>
          </p:cNvPr>
          <p:cNvSpPr txBox="1"/>
          <p:nvPr/>
        </p:nvSpPr>
        <p:spPr>
          <a:xfrm>
            <a:off x="1482436" y="443345"/>
            <a:ext cx="9393382" cy="6401753"/>
          </a:xfrm>
          <a:prstGeom prst="rect">
            <a:avLst/>
          </a:prstGeom>
          <a:noFill/>
        </p:spPr>
        <p:txBody>
          <a:bodyPr wrap="square" rtlCol="0">
            <a:spAutoFit/>
          </a:bodyPr>
          <a:lstStyle/>
          <a:p>
            <a:r>
              <a:rPr lang="en-US" sz="2400" b="0" i="0" dirty="0">
                <a:solidFill>
                  <a:schemeClr val="bg1"/>
                </a:solidFill>
                <a:effectLst/>
                <a:latin typeface="Söhne"/>
              </a:rPr>
              <a:t>These hazards can potentially lead to incorrect program behavior if not handled properly. To resolve RAW hazards, processors often use techniques such as instruction reordering, data forwarding (bypassing), or inserting pipeline stalls (NOP instructions) to ensure that the data dependencies are correctly satisfied. Data hazards are a crucial consideration in the design of pipelined processors to maintain program correctness and achieve optimal performance</a:t>
            </a:r>
            <a:r>
              <a:rPr lang="en-US" b="0" i="0" dirty="0">
                <a:solidFill>
                  <a:srgbClr val="ECECF1"/>
                </a:solidFill>
                <a:effectLst/>
                <a:latin typeface="Söhne"/>
              </a:rPr>
              <a:t>.</a:t>
            </a:r>
          </a:p>
          <a:p>
            <a:r>
              <a:rPr lang="en-US" sz="2800" b="1" i="0" dirty="0">
                <a:solidFill>
                  <a:schemeClr val="bg1"/>
                </a:solidFill>
                <a:effectLst/>
                <a:latin typeface="Söhne"/>
              </a:rPr>
              <a:t>Load-Use (LU) Hazard:</a:t>
            </a:r>
            <a:endParaRPr lang="en-US" sz="2800" b="0" i="0" dirty="0">
              <a:solidFill>
                <a:schemeClr val="bg1"/>
              </a:solidFill>
              <a:effectLst/>
              <a:latin typeface="Söhne"/>
            </a:endParaRPr>
          </a:p>
          <a:p>
            <a:pPr marL="742950" lvl="1" indent="-285750" algn="l">
              <a:buFont typeface="+mj-lt"/>
              <a:buAutoNum type="arabicPeriod"/>
            </a:pPr>
            <a:r>
              <a:rPr lang="en-US" sz="2800" b="0" i="0" dirty="0">
                <a:solidFill>
                  <a:schemeClr val="bg1"/>
                </a:solidFill>
                <a:effectLst/>
                <a:latin typeface="Söhne"/>
              </a:rPr>
              <a:t>Occurs when a load instruction is followed by an instruction that uses the data loaded by the load instruction.</a:t>
            </a:r>
          </a:p>
          <a:p>
            <a:pPr marL="742950" lvl="1" indent="-285750" algn="l">
              <a:buFont typeface="+mj-lt"/>
              <a:buAutoNum type="arabicPeriod"/>
            </a:pPr>
            <a:r>
              <a:rPr lang="en-US" sz="2800" b="0" i="0" dirty="0">
                <a:solidFill>
                  <a:schemeClr val="bg1"/>
                </a:solidFill>
                <a:effectLst/>
                <a:latin typeface="Söhne"/>
              </a:rPr>
              <a:t>The problem arises because the load instruction takes some time to fetch the data from memory, and the subsequent instruction might execute before the data is available</a:t>
            </a:r>
            <a:r>
              <a:rPr lang="en-US" sz="2800" b="0" i="0" dirty="0">
                <a:effectLst/>
                <a:latin typeface="Söhne"/>
              </a:rPr>
              <a:t>.</a:t>
            </a:r>
          </a:p>
          <a:p>
            <a:endParaRPr lang="en-US" dirty="0"/>
          </a:p>
        </p:txBody>
      </p:sp>
    </p:spTree>
    <p:extLst>
      <p:ext uri="{BB962C8B-B14F-4D97-AF65-F5344CB8AC3E}">
        <p14:creationId xmlns:p14="http://schemas.microsoft.com/office/powerpoint/2010/main" val="29406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1812D6-83A9-2211-5F1E-EA48DEC0755F}"/>
              </a:ext>
            </a:extLst>
          </p:cNvPr>
          <p:cNvSpPr txBox="1"/>
          <p:nvPr/>
        </p:nvSpPr>
        <p:spPr>
          <a:xfrm>
            <a:off x="1343891" y="152400"/>
            <a:ext cx="9698182" cy="6432530"/>
          </a:xfrm>
          <a:prstGeom prst="rect">
            <a:avLst/>
          </a:prstGeom>
          <a:noFill/>
        </p:spPr>
        <p:txBody>
          <a:bodyPr wrap="square" rtlCol="0">
            <a:spAutoFit/>
          </a:bodyPr>
          <a:lstStyle/>
          <a:p>
            <a:pPr algn="l"/>
            <a:r>
              <a:rPr lang="en-US" sz="2800" b="0" i="0" dirty="0">
                <a:solidFill>
                  <a:schemeClr val="bg1"/>
                </a:solidFill>
                <a:effectLst/>
                <a:latin typeface="Söhne"/>
              </a:rPr>
              <a:t>To mitigate load hazards, processors employ techniques such as:</a:t>
            </a:r>
          </a:p>
          <a:p>
            <a:pPr algn="l">
              <a:buFont typeface="Arial" panose="020B0604020202020204" pitchFamily="34" charset="0"/>
              <a:buChar char="•"/>
            </a:pPr>
            <a:r>
              <a:rPr lang="en-US" sz="2800" b="1" i="0" dirty="0">
                <a:solidFill>
                  <a:schemeClr val="bg1"/>
                </a:solidFill>
                <a:effectLst/>
                <a:latin typeface="Söhne"/>
              </a:rPr>
              <a:t>Forwarding (Bypassing):</a:t>
            </a:r>
            <a:r>
              <a:rPr lang="en-US" sz="2800" b="0" i="0" dirty="0">
                <a:solidFill>
                  <a:schemeClr val="bg1"/>
                </a:solidFill>
                <a:effectLst/>
                <a:latin typeface="Söhne"/>
              </a:rPr>
              <a:t> Forwarding involves directly passing the result of a load operation to the subsequent instruction that needs it without waiting for the data to be stored in a register. This helps to eliminate the need to stall the pipeline and improves overall performance.</a:t>
            </a:r>
          </a:p>
          <a:p>
            <a:pPr algn="l">
              <a:buFont typeface="Arial" panose="020B0604020202020204" pitchFamily="34" charset="0"/>
              <a:buChar char="•"/>
            </a:pPr>
            <a:r>
              <a:rPr lang="en-US" sz="2800" b="1" i="0" dirty="0">
                <a:solidFill>
                  <a:schemeClr val="bg1"/>
                </a:solidFill>
                <a:effectLst/>
                <a:latin typeface="Söhne"/>
              </a:rPr>
              <a:t>Pipeline Stalls (NOP Insertion):</a:t>
            </a:r>
            <a:r>
              <a:rPr lang="en-US" sz="2800" b="0" i="0" dirty="0">
                <a:solidFill>
                  <a:schemeClr val="bg1"/>
                </a:solidFill>
                <a:effectLst/>
                <a:latin typeface="Söhne"/>
              </a:rPr>
              <a:t> In cases where forwarding is not possible or practical, the processor may insert no-operation (NOP) instructions into the pipeline to introduce delays, ensuring that the data is available when needed.</a:t>
            </a:r>
          </a:p>
          <a:p>
            <a:pPr algn="l"/>
            <a:r>
              <a:rPr lang="en-US" sz="2800" b="0" i="0" dirty="0">
                <a:solidFill>
                  <a:schemeClr val="bg1"/>
                </a:solidFill>
                <a:effectLst/>
                <a:latin typeface="Söhne"/>
              </a:rPr>
              <a:t>Load hazards are a critical consideration in designing efficient and high-performance pipelined processors. Efficient handling of load hazards contributes to maximizing instruction throughput and maintaining correct program execution.</a:t>
            </a:r>
          </a:p>
          <a:p>
            <a:endParaRPr lang="en-US" sz="2000" dirty="0"/>
          </a:p>
        </p:txBody>
      </p:sp>
    </p:spTree>
    <p:extLst>
      <p:ext uri="{BB962C8B-B14F-4D97-AF65-F5344CB8AC3E}">
        <p14:creationId xmlns:p14="http://schemas.microsoft.com/office/powerpoint/2010/main" val="3181427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0C193B-A3F4-DDF1-6E8D-DED9199CFAD3}"/>
              </a:ext>
            </a:extLst>
          </p:cNvPr>
          <p:cNvSpPr txBox="1"/>
          <p:nvPr/>
        </p:nvSpPr>
        <p:spPr>
          <a:xfrm>
            <a:off x="1357746" y="207818"/>
            <a:ext cx="8825345" cy="603242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3200" b="0" i="0" u="sng" strike="noStrike" kern="1200" cap="none" spc="0" normalizeH="0" baseline="0" noProof="0" dirty="0">
                <a:ln>
                  <a:noFill/>
                </a:ln>
                <a:solidFill>
                  <a:srgbClr val="C00000"/>
                </a:solidFill>
                <a:effectLst/>
                <a:uLnTx/>
                <a:uFillTx/>
                <a:latin typeface="Tw Cen MT" panose="020B0602020104020603"/>
                <a:ea typeface="+mn-ea"/>
                <a:cs typeface="+mn-cs"/>
              </a:rPr>
              <a:t>SOURCE CODE</a:t>
            </a:r>
            <a:r>
              <a:rPr kumimoji="0" lang="en-US" sz="2800" b="0" i="0" u="none" strike="noStrike" kern="1200" cap="none" spc="0" normalizeH="0" baseline="0" noProof="0" dirty="0">
                <a:ln>
                  <a:noFill/>
                </a:ln>
                <a:solidFill>
                  <a:prstClr val="black"/>
                </a:solidFill>
                <a:effectLst/>
                <a:uLnTx/>
                <a:uFillTx/>
                <a:latin typeface="Tw Cen MT" panose="020B0602020104020603"/>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.data</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.align 4</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test pattern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Tw Cen MT" panose="020B0602020104020603"/>
                <a:ea typeface="+mn-ea"/>
                <a:cs typeface="+mn-cs"/>
              </a:rPr>
              <a:t>SequenceA</a:t>
            </a: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.string "AKASHRAVIBHAT"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Tw Cen MT" panose="020B0602020104020603"/>
                <a:ea typeface="+mn-ea"/>
                <a:cs typeface="+mn-cs"/>
              </a:rPr>
              <a:t>SequenceB</a:t>
            </a: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.string "AKASHRRGGUTT"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Tw Cen MT" panose="020B0602020104020603"/>
                <a:ea typeface="+mn-ea"/>
                <a:cs typeface="+mn-cs"/>
              </a:rPr>
              <a:t>SASize</a:t>
            </a: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.word 13</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Tw Cen MT" panose="020B0602020104020603"/>
                <a:ea typeface="+mn-ea"/>
                <a:cs typeface="+mn-cs"/>
              </a:rPr>
              <a:t>SBSize</a:t>
            </a: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en-US" sz="2400" b="0" i="0" u="none" strike="noStrike" kern="1200" cap="none" spc="0" normalizeH="0" baseline="0" noProof="0">
                <a:ln>
                  <a:noFill/>
                </a:ln>
                <a:solidFill>
                  <a:prstClr val="black"/>
                </a:solidFill>
                <a:effectLst/>
                <a:uLnTx/>
                <a:uFillTx/>
                <a:latin typeface="Tw Cen MT" panose="020B0602020104020603"/>
                <a:ea typeface="+mn-ea"/>
                <a:cs typeface="+mn-cs"/>
              </a:rPr>
              <a:t>word 12</a:t>
            </a:r>
            <a:endPar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str: .string "Found LCS length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newline: .string "\n"</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i: .word 0</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j: .word 0</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L: .word 1024</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.text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Tw Cen MT" panose="020B0602020104020603"/>
                <a:ea typeface="+mn-ea"/>
                <a:cs typeface="+mn-cs"/>
              </a:rPr>
              <a:t>.global _start</a:t>
            </a:r>
          </a:p>
          <a:p>
            <a:endParaRPr lang="en-US" dirty="0"/>
          </a:p>
        </p:txBody>
      </p:sp>
    </p:spTree>
    <p:extLst>
      <p:ext uri="{BB962C8B-B14F-4D97-AF65-F5344CB8AC3E}">
        <p14:creationId xmlns:p14="http://schemas.microsoft.com/office/powerpoint/2010/main" val="29186123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Circuit design</Template>
  <TotalTime>198</TotalTime>
  <Words>2327</Words>
  <Application>Microsoft Office PowerPoint</Application>
  <PresentationFormat>Widescreen</PresentationFormat>
  <Paragraphs>198</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Söhne</vt:lpstr>
      <vt:lpstr>Tw Cen MT</vt:lpstr>
      <vt:lpstr>Circuit</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Akash Bhat</dc:creator>
  <cp:lastModifiedBy>Akash Bhat</cp:lastModifiedBy>
  <cp:revision>7</cp:revision>
  <dcterms:created xsi:type="dcterms:W3CDTF">2023-11-17T16:33:05Z</dcterms:created>
  <dcterms:modified xsi:type="dcterms:W3CDTF">2023-11-21T09:31:23Z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